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99" r:id="rId2"/>
    <p:sldId id="280" r:id="rId3"/>
    <p:sldId id="256" r:id="rId4"/>
    <p:sldId id="274" r:id="rId5"/>
    <p:sldId id="307" r:id="rId6"/>
    <p:sldId id="257" r:id="rId7"/>
    <p:sldId id="275" r:id="rId8"/>
    <p:sldId id="285" r:id="rId9"/>
    <p:sldId id="277" r:id="rId10"/>
    <p:sldId id="297" r:id="rId11"/>
    <p:sldId id="287" r:id="rId12"/>
    <p:sldId id="293" r:id="rId13"/>
    <p:sldId id="294" r:id="rId14"/>
    <p:sldId id="295" r:id="rId15"/>
    <p:sldId id="296" r:id="rId16"/>
    <p:sldId id="278" r:id="rId17"/>
    <p:sldId id="298" r:id="rId18"/>
    <p:sldId id="289" r:id="rId19"/>
    <p:sldId id="290" r:id="rId20"/>
    <p:sldId id="264" r:id="rId21"/>
    <p:sldId id="265" r:id="rId22"/>
    <p:sldId id="266" r:id="rId23"/>
    <p:sldId id="267" r:id="rId24"/>
    <p:sldId id="291" r:id="rId25"/>
    <p:sldId id="308" r:id="rId26"/>
    <p:sldId id="309" r:id="rId27"/>
    <p:sldId id="310" r:id="rId28"/>
    <p:sldId id="311" r:id="rId29"/>
    <p:sldId id="312" r:id="rId30"/>
    <p:sldId id="313" r:id="rId31"/>
    <p:sldId id="3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00000"/>
    <a:srgbClr val="996633"/>
    <a:srgbClr val="9933FF"/>
    <a:srgbClr val="66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85ADC-D5A4-4604-BA74-3C3D141CA922}"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n-US"/>
        </a:p>
      </dgm:t>
    </dgm:pt>
    <dgm:pt modelId="{3AAFA777-54BC-4930-A447-033E7C17BF0A}">
      <dgm:prSet custT="1"/>
      <dgm:spPr/>
      <dgm:t>
        <a:bodyPr/>
        <a:lstStyle/>
        <a:p>
          <a:pPr rtl="0"/>
          <a:r>
            <a:rPr lang="en-US" sz="2000" b="1" dirty="0">
              <a:latin typeface="Arial Narrow" pitchFamily="34" charset="0"/>
              <a:cs typeface="Times New Roman" pitchFamily="18" charset="0"/>
            </a:rPr>
            <a:t>Luxury</a:t>
          </a:r>
        </a:p>
      </dgm:t>
    </dgm:pt>
    <dgm:pt modelId="{ABC12BD3-3423-4FDD-A239-4BFB980BB224}" type="parTrans" cxnId="{B80FC05C-63F2-45BA-8305-46E20BBC699F}">
      <dgm:prSet/>
      <dgm:spPr/>
      <dgm:t>
        <a:bodyPr/>
        <a:lstStyle/>
        <a:p>
          <a:endParaRPr lang="en-US" sz="2000" b="1">
            <a:solidFill>
              <a:schemeClr val="tx1"/>
            </a:solidFill>
            <a:latin typeface="Arial Narrow" pitchFamily="34" charset="0"/>
            <a:cs typeface="Times New Roman" pitchFamily="18" charset="0"/>
          </a:endParaRPr>
        </a:p>
      </dgm:t>
    </dgm:pt>
    <dgm:pt modelId="{E2914729-BD91-4072-8D00-D9992C0C91FD}" type="sibTrans" cxnId="{B80FC05C-63F2-45BA-8305-46E20BBC699F}">
      <dgm:prSet/>
      <dgm:spPr/>
      <dgm:t>
        <a:bodyPr/>
        <a:lstStyle/>
        <a:p>
          <a:endParaRPr lang="en-US" sz="2000" b="1">
            <a:solidFill>
              <a:schemeClr val="tx1"/>
            </a:solidFill>
            <a:latin typeface="Arial Narrow" pitchFamily="34" charset="0"/>
            <a:cs typeface="Times New Roman" pitchFamily="18" charset="0"/>
          </a:endParaRPr>
        </a:p>
      </dgm:t>
    </dgm:pt>
    <dgm:pt modelId="{22130D65-1883-4D55-8452-61CCF95CD317}">
      <dgm:prSet custT="1"/>
      <dgm:spPr/>
      <dgm:t>
        <a:bodyPr/>
        <a:lstStyle/>
        <a:p>
          <a:pPr rtl="0"/>
          <a:r>
            <a:rPr lang="en-US" sz="2000" b="1">
              <a:latin typeface="Arial Narrow" pitchFamily="34" charset="0"/>
              <a:cs typeface="Times New Roman" pitchFamily="18" charset="0"/>
            </a:rPr>
            <a:t>Power</a:t>
          </a:r>
        </a:p>
      </dgm:t>
    </dgm:pt>
    <dgm:pt modelId="{C80C9E31-116E-4404-9312-23DF8EC38C1C}" type="parTrans" cxnId="{A1031BFE-9B33-43C5-AE9C-2F55459D28AD}">
      <dgm:prSet/>
      <dgm:spPr/>
      <dgm:t>
        <a:bodyPr/>
        <a:lstStyle/>
        <a:p>
          <a:endParaRPr lang="en-US" sz="2000" b="1">
            <a:solidFill>
              <a:schemeClr val="tx1"/>
            </a:solidFill>
            <a:latin typeface="Arial Narrow" pitchFamily="34" charset="0"/>
            <a:cs typeface="Times New Roman" pitchFamily="18" charset="0"/>
          </a:endParaRPr>
        </a:p>
      </dgm:t>
    </dgm:pt>
    <dgm:pt modelId="{A69B8F80-97B2-4B6B-8544-61A7DE29D910}" type="sibTrans" cxnId="{A1031BFE-9B33-43C5-AE9C-2F55459D28AD}">
      <dgm:prSet/>
      <dgm:spPr/>
      <dgm:t>
        <a:bodyPr/>
        <a:lstStyle/>
        <a:p>
          <a:endParaRPr lang="en-US" sz="2000" b="1">
            <a:solidFill>
              <a:schemeClr val="tx1"/>
            </a:solidFill>
            <a:latin typeface="Arial Narrow" pitchFamily="34" charset="0"/>
            <a:cs typeface="Times New Roman" pitchFamily="18" charset="0"/>
          </a:endParaRPr>
        </a:p>
      </dgm:t>
    </dgm:pt>
    <dgm:pt modelId="{F32F9AF3-A992-4690-8FE0-992DD6054A9C}">
      <dgm:prSet custT="1"/>
      <dgm:spPr/>
      <dgm:t>
        <a:bodyPr/>
        <a:lstStyle/>
        <a:p>
          <a:pPr rtl="0"/>
          <a:r>
            <a:rPr lang="en-US" sz="2000" b="1">
              <a:latin typeface="Arial Narrow" pitchFamily="34" charset="0"/>
              <a:cs typeface="Times New Roman" pitchFamily="18" charset="0"/>
            </a:rPr>
            <a:t>wealth</a:t>
          </a:r>
          <a:endParaRPr lang="en-US" sz="2000" b="1" dirty="0">
            <a:latin typeface="Arial Narrow" pitchFamily="34" charset="0"/>
            <a:cs typeface="Times New Roman" pitchFamily="18" charset="0"/>
          </a:endParaRPr>
        </a:p>
      </dgm:t>
    </dgm:pt>
    <dgm:pt modelId="{1514E3B1-A423-4D78-8C77-8CDA050C938C}" type="parTrans" cxnId="{90B1004A-3E6B-4330-AEF5-798C50FCF4A0}">
      <dgm:prSet/>
      <dgm:spPr/>
      <dgm:t>
        <a:bodyPr/>
        <a:lstStyle/>
        <a:p>
          <a:endParaRPr lang="en-US" sz="2000" b="1">
            <a:solidFill>
              <a:schemeClr val="tx1"/>
            </a:solidFill>
            <a:latin typeface="Arial Narrow" pitchFamily="34" charset="0"/>
            <a:cs typeface="Times New Roman" pitchFamily="18" charset="0"/>
          </a:endParaRPr>
        </a:p>
      </dgm:t>
    </dgm:pt>
    <dgm:pt modelId="{13CEEFC9-1BFA-4506-8A24-7BCB3724408B}" type="sibTrans" cxnId="{90B1004A-3E6B-4330-AEF5-798C50FCF4A0}">
      <dgm:prSet/>
      <dgm:spPr/>
      <dgm:t>
        <a:bodyPr/>
        <a:lstStyle/>
        <a:p>
          <a:endParaRPr lang="en-US" sz="2000" b="1">
            <a:solidFill>
              <a:schemeClr val="tx1"/>
            </a:solidFill>
            <a:latin typeface="Arial Narrow" pitchFamily="34" charset="0"/>
            <a:cs typeface="Times New Roman" pitchFamily="18" charset="0"/>
          </a:endParaRPr>
        </a:p>
      </dgm:t>
    </dgm:pt>
    <dgm:pt modelId="{8E04E086-2C65-42A4-840D-2B1C6BCBC204}" type="pres">
      <dgm:prSet presAssocID="{31C85ADC-D5A4-4604-BA74-3C3D141CA922}" presName="compositeShape" presStyleCnt="0">
        <dgm:presLayoutVars>
          <dgm:chMax val="7"/>
          <dgm:dir/>
          <dgm:resizeHandles val="exact"/>
        </dgm:presLayoutVars>
      </dgm:prSet>
      <dgm:spPr/>
      <dgm:t>
        <a:bodyPr/>
        <a:lstStyle/>
        <a:p>
          <a:endParaRPr lang="en-US"/>
        </a:p>
      </dgm:t>
    </dgm:pt>
    <dgm:pt modelId="{6EAA21F6-0D10-4E76-9384-667B7B79B017}" type="pres">
      <dgm:prSet presAssocID="{3AAFA777-54BC-4930-A447-033E7C17BF0A}" presName="circ1" presStyleLbl="vennNode1" presStyleIdx="0" presStyleCnt="3"/>
      <dgm:spPr/>
      <dgm:t>
        <a:bodyPr/>
        <a:lstStyle/>
        <a:p>
          <a:endParaRPr lang="en-US"/>
        </a:p>
      </dgm:t>
    </dgm:pt>
    <dgm:pt modelId="{B929EBCA-B35E-48EE-962F-153371759C5A}" type="pres">
      <dgm:prSet presAssocID="{3AAFA777-54BC-4930-A447-033E7C17BF0A}" presName="circ1Tx" presStyleLbl="revTx" presStyleIdx="0" presStyleCnt="0">
        <dgm:presLayoutVars>
          <dgm:chMax val="0"/>
          <dgm:chPref val="0"/>
          <dgm:bulletEnabled val="1"/>
        </dgm:presLayoutVars>
      </dgm:prSet>
      <dgm:spPr/>
      <dgm:t>
        <a:bodyPr/>
        <a:lstStyle/>
        <a:p>
          <a:endParaRPr lang="en-US"/>
        </a:p>
      </dgm:t>
    </dgm:pt>
    <dgm:pt modelId="{5BAC3273-ECE5-435D-B4AF-3B23A1D7C7B7}" type="pres">
      <dgm:prSet presAssocID="{22130D65-1883-4D55-8452-61CCF95CD317}" presName="circ2" presStyleLbl="vennNode1" presStyleIdx="1" presStyleCnt="3"/>
      <dgm:spPr/>
      <dgm:t>
        <a:bodyPr/>
        <a:lstStyle/>
        <a:p>
          <a:endParaRPr lang="en-US"/>
        </a:p>
      </dgm:t>
    </dgm:pt>
    <dgm:pt modelId="{277E6F99-3E2C-4FF5-BE87-C79B3B638839}" type="pres">
      <dgm:prSet presAssocID="{22130D65-1883-4D55-8452-61CCF95CD317}" presName="circ2Tx" presStyleLbl="revTx" presStyleIdx="0" presStyleCnt="0">
        <dgm:presLayoutVars>
          <dgm:chMax val="0"/>
          <dgm:chPref val="0"/>
          <dgm:bulletEnabled val="1"/>
        </dgm:presLayoutVars>
      </dgm:prSet>
      <dgm:spPr/>
      <dgm:t>
        <a:bodyPr/>
        <a:lstStyle/>
        <a:p>
          <a:endParaRPr lang="en-US"/>
        </a:p>
      </dgm:t>
    </dgm:pt>
    <dgm:pt modelId="{933B2EC8-4579-473B-BCF6-60F57838EEEF}" type="pres">
      <dgm:prSet presAssocID="{F32F9AF3-A992-4690-8FE0-992DD6054A9C}" presName="circ3" presStyleLbl="vennNode1" presStyleIdx="2" presStyleCnt="3"/>
      <dgm:spPr/>
      <dgm:t>
        <a:bodyPr/>
        <a:lstStyle/>
        <a:p>
          <a:endParaRPr lang="en-US"/>
        </a:p>
      </dgm:t>
    </dgm:pt>
    <dgm:pt modelId="{FBD67AB4-1C47-42CA-AC55-4EDE7B8AC71A}" type="pres">
      <dgm:prSet presAssocID="{F32F9AF3-A992-4690-8FE0-992DD6054A9C}" presName="circ3Tx" presStyleLbl="revTx" presStyleIdx="0" presStyleCnt="0">
        <dgm:presLayoutVars>
          <dgm:chMax val="0"/>
          <dgm:chPref val="0"/>
          <dgm:bulletEnabled val="1"/>
        </dgm:presLayoutVars>
      </dgm:prSet>
      <dgm:spPr/>
      <dgm:t>
        <a:bodyPr/>
        <a:lstStyle/>
        <a:p>
          <a:endParaRPr lang="en-US"/>
        </a:p>
      </dgm:t>
    </dgm:pt>
  </dgm:ptLst>
  <dgm:cxnLst>
    <dgm:cxn modelId="{06A6F788-C522-49B3-814F-2EC053257C6B}" type="presOf" srcId="{22130D65-1883-4D55-8452-61CCF95CD317}" destId="{5BAC3273-ECE5-435D-B4AF-3B23A1D7C7B7}" srcOrd="0" destOrd="0" presId="urn:microsoft.com/office/officeart/2005/8/layout/venn1"/>
    <dgm:cxn modelId="{D8F6A55A-A9BA-41C3-BB62-3186C6663FDC}" type="presOf" srcId="{F32F9AF3-A992-4690-8FE0-992DD6054A9C}" destId="{FBD67AB4-1C47-42CA-AC55-4EDE7B8AC71A}" srcOrd="1" destOrd="0" presId="urn:microsoft.com/office/officeart/2005/8/layout/venn1"/>
    <dgm:cxn modelId="{258D7A70-16E2-4350-B620-165C86885DAA}" type="presOf" srcId="{31C85ADC-D5A4-4604-BA74-3C3D141CA922}" destId="{8E04E086-2C65-42A4-840D-2B1C6BCBC204}" srcOrd="0" destOrd="0" presId="urn:microsoft.com/office/officeart/2005/8/layout/venn1"/>
    <dgm:cxn modelId="{AB2570F5-80E0-44D0-A441-90139BDBC0DE}" type="presOf" srcId="{22130D65-1883-4D55-8452-61CCF95CD317}" destId="{277E6F99-3E2C-4FF5-BE87-C79B3B638839}" srcOrd="1" destOrd="0" presId="urn:microsoft.com/office/officeart/2005/8/layout/venn1"/>
    <dgm:cxn modelId="{EFDA5427-E1F7-4707-845D-B4F3802EB324}" type="presOf" srcId="{3AAFA777-54BC-4930-A447-033E7C17BF0A}" destId="{6EAA21F6-0D10-4E76-9384-667B7B79B017}" srcOrd="0" destOrd="0" presId="urn:microsoft.com/office/officeart/2005/8/layout/venn1"/>
    <dgm:cxn modelId="{90B1004A-3E6B-4330-AEF5-798C50FCF4A0}" srcId="{31C85ADC-D5A4-4604-BA74-3C3D141CA922}" destId="{F32F9AF3-A992-4690-8FE0-992DD6054A9C}" srcOrd="2" destOrd="0" parTransId="{1514E3B1-A423-4D78-8C77-8CDA050C938C}" sibTransId="{13CEEFC9-1BFA-4506-8A24-7BCB3724408B}"/>
    <dgm:cxn modelId="{A1031BFE-9B33-43C5-AE9C-2F55459D28AD}" srcId="{31C85ADC-D5A4-4604-BA74-3C3D141CA922}" destId="{22130D65-1883-4D55-8452-61CCF95CD317}" srcOrd="1" destOrd="0" parTransId="{C80C9E31-116E-4404-9312-23DF8EC38C1C}" sibTransId="{A69B8F80-97B2-4B6B-8544-61A7DE29D910}"/>
    <dgm:cxn modelId="{7D7B0561-FC63-4014-B7F7-71F6CA1327A2}" type="presOf" srcId="{F32F9AF3-A992-4690-8FE0-992DD6054A9C}" destId="{933B2EC8-4579-473B-BCF6-60F57838EEEF}" srcOrd="0" destOrd="0" presId="urn:microsoft.com/office/officeart/2005/8/layout/venn1"/>
    <dgm:cxn modelId="{3930E649-B2AE-4C50-A74A-4A1866B5C8BE}" type="presOf" srcId="{3AAFA777-54BC-4930-A447-033E7C17BF0A}" destId="{B929EBCA-B35E-48EE-962F-153371759C5A}" srcOrd="1" destOrd="0" presId="urn:microsoft.com/office/officeart/2005/8/layout/venn1"/>
    <dgm:cxn modelId="{B80FC05C-63F2-45BA-8305-46E20BBC699F}" srcId="{31C85ADC-D5A4-4604-BA74-3C3D141CA922}" destId="{3AAFA777-54BC-4930-A447-033E7C17BF0A}" srcOrd="0" destOrd="0" parTransId="{ABC12BD3-3423-4FDD-A239-4BFB980BB224}" sibTransId="{E2914729-BD91-4072-8D00-D9992C0C91FD}"/>
    <dgm:cxn modelId="{9367DA6F-05EC-483E-924D-90052C8ED187}" type="presParOf" srcId="{8E04E086-2C65-42A4-840D-2B1C6BCBC204}" destId="{6EAA21F6-0D10-4E76-9384-667B7B79B017}" srcOrd="0" destOrd="0" presId="urn:microsoft.com/office/officeart/2005/8/layout/venn1"/>
    <dgm:cxn modelId="{80B0E398-A285-4832-9441-54FFBDCD617D}" type="presParOf" srcId="{8E04E086-2C65-42A4-840D-2B1C6BCBC204}" destId="{B929EBCA-B35E-48EE-962F-153371759C5A}" srcOrd="1" destOrd="0" presId="urn:microsoft.com/office/officeart/2005/8/layout/venn1"/>
    <dgm:cxn modelId="{F089DCD4-2D1C-4B38-B801-FBD4278BE38B}" type="presParOf" srcId="{8E04E086-2C65-42A4-840D-2B1C6BCBC204}" destId="{5BAC3273-ECE5-435D-B4AF-3B23A1D7C7B7}" srcOrd="2" destOrd="0" presId="urn:microsoft.com/office/officeart/2005/8/layout/venn1"/>
    <dgm:cxn modelId="{B50F2F86-BAC1-41AF-BD6F-010F51D79F93}" type="presParOf" srcId="{8E04E086-2C65-42A4-840D-2B1C6BCBC204}" destId="{277E6F99-3E2C-4FF5-BE87-C79B3B638839}" srcOrd="3" destOrd="0" presId="urn:microsoft.com/office/officeart/2005/8/layout/venn1"/>
    <dgm:cxn modelId="{89131CD8-9FD4-473D-B50C-956CF16A3D5E}" type="presParOf" srcId="{8E04E086-2C65-42A4-840D-2B1C6BCBC204}" destId="{933B2EC8-4579-473B-BCF6-60F57838EEEF}" srcOrd="4" destOrd="0" presId="urn:microsoft.com/office/officeart/2005/8/layout/venn1"/>
    <dgm:cxn modelId="{7C06F71A-AB50-4527-8333-B2B47CBFF1B7}" type="presParOf" srcId="{8E04E086-2C65-42A4-840D-2B1C6BCBC204}" destId="{FBD67AB4-1C47-42CA-AC55-4EDE7B8AC71A}"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AA21F6-0D10-4E76-9384-667B7B79B017}">
      <dsp:nvSpPr>
        <dsp:cNvPr id="0" name=""/>
        <dsp:cNvSpPr/>
      </dsp:nvSpPr>
      <dsp:spPr>
        <a:xfrm>
          <a:off x="1605778" y="39604"/>
          <a:ext cx="1901011" cy="1901011"/>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alpha val="5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dirty="0">
              <a:latin typeface="Arial Narrow" pitchFamily="34" charset="0"/>
              <a:cs typeface="Times New Roman" pitchFamily="18" charset="0"/>
            </a:rPr>
            <a:t>Luxury</a:t>
          </a:r>
        </a:p>
      </dsp:txBody>
      <dsp:txXfrm>
        <a:off x="1859246" y="372281"/>
        <a:ext cx="1394074" cy="855455"/>
      </dsp:txXfrm>
    </dsp:sp>
    <dsp:sp modelId="{5BAC3273-ECE5-435D-B4AF-3B23A1D7C7B7}">
      <dsp:nvSpPr>
        <dsp:cNvPr id="0" name=""/>
        <dsp:cNvSpPr/>
      </dsp:nvSpPr>
      <dsp:spPr>
        <a:xfrm>
          <a:off x="2291726" y="1227736"/>
          <a:ext cx="1901011" cy="1901011"/>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alpha val="5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a:latin typeface="Arial Narrow" pitchFamily="34" charset="0"/>
              <a:cs typeface="Times New Roman" pitchFamily="18" charset="0"/>
            </a:rPr>
            <a:t>Power</a:t>
          </a:r>
        </a:p>
      </dsp:txBody>
      <dsp:txXfrm>
        <a:off x="2873119" y="1718830"/>
        <a:ext cx="1140606" cy="1045556"/>
      </dsp:txXfrm>
    </dsp:sp>
    <dsp:sp modelId="{933B2EC8-4579-473B-BCF6-60F57838EEEF}">
      <dsp:nvSpPr>
        <dsp:cNvPr id="0" name=""/>
        <dsp:cNvSpPr/>
      </dsp:nvSpPr>
      <dsp:spPr>
        <a:xfrm>
          <a:off x="919830" y="1227736"/>
          <a:ext cx="1901011" cy="1901011"/>
        </a:xfrm>
        <a:prstGeom prst="ellipse">
          <a:avLst/>
        </a:prstGeom>
        <a:gradFill rotWithShape="0">
          <a:gsLst>
            <a:gs pos="0">
              <a:schemeClr val="accent1">
                <a:alpha val="50000"/>
                <a:hueOff val="0"/>
                <a:satOff val="0"/>
                <a:lumOff val="0"/>
                <a:alphaOff val="0"/>
                <a:tint val="75000"/>
                <a:shade val="85000"/>
                <a:satMod val="230000"/>
              </a:schemeClr>
            </a:gs>
            <a:gs pos="25000">
              <a:schemeClr val="accent1">
                <a:alpha val="50000"/>
                <a:hueOff val="0"/>
                <a:satOff val="0"/>
                <a:lumOff val="0"/>
                <a:alphaOff val="0"/>
                <a:tint val="90000"/>
                <a:shade val="70000"/>
                <a:satMod val="220000"/>
              </a:schemeClr>
            </a:gs>
            <a:gs pos="50000">
              <a:schemeClr val="accent1">
                <a:alpha val="50000"/>
                <a:hueOff val="0"/>
                <a:satOff val="0"/>
                <a:lumOff val="0"/>
                <a:alphaOff val="0"/>
                <a:tint val="90000"/>
                <a:shade val="58000"/>
                <a:satMod val="225000"/>
              </a:schemeClr>
            </a:gs>
            <a:gs pos="65000">
              <a:schemeClr val="accent1">
                <a:alpha val="50000"/>
                <a:hueOff val="0"/>
                <a:satOff val="0"/>
                <a:lumOff val="0"/>
                <a:alphaOff val="0"/>
                <a:tint val="90000"/>
                <a:shade val="58000"/>
                <a:satMod val="225000"/>
              </a:schemeClr>
            </a:gs>
            <a:gs pos="80000">
              <a:schemeClr val="accent1">
                <a:alpha val="50000"/>
                <a:hueOff val="0"/>
                <a:satOff val="0"/>
                <a:lumOff val="0"/>
                <a:alphaOff val="0"/>
                <a:tint val="90000"/>
                <a:shade val="69000"/>
                <a:satMod val="220000"/>
              </a:schemeClr>
            </a:gs>
            <a:gs pos="100000">
              <a:schemeClr val="accent1">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1">
              <a:alpha val="50000"/>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kern="1200">
              <a:latin typeface="Arial Narrow" pitchFamily="34" charset="0"/>
              <a:cs typeface="Times New Roman" pitchFamily="18" charset="0"/>
            </a:rPr>
            <a:t>wealth</a:t>
          </a:r>
          <a:endParaRPr lang="en-US" sz="2000" b="1" kern="1200" dirty="0">
            <a:latin typeface="Arial Narrow" pitchFamily="34" charset="0"/>
            <a:cs typeface="Times New Roman" pitchFamily="18" charset="0"/>
          </a:endParaRPr>
        </a:p>
      </dsp:txBody>
      <dsp:txXfrm>
        <a:off x="1098842" y="1718830"/>
        <a:ext cx="1140606" cy="10455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 xmlns:p14="http://schemas.microsoft.com/office/powerpoint/2010/main"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reflectionsintheword.files.wordpress.com/2012/08/1-peter-5-8-alt.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l="4535" t="6061" r="1737" b="3030"/>
          <a:stretch>
            <a:fillRect/>
          </a:stretch>
        </p:blipFill>
        <p:spPr bwMode="auto">
          <a:xfrm>
            <a:off x="0" y="0"/>
            <a:ext cx="9144000"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81000" y="4343400"/>
            <a:ext cx="8382000" cy="2246769"/>
          </a:xfrm>
          <a:prstGeom prst="rect">
            <a:avLst/>
          </a:prstGeom>
          <a:noFill/>
        </p:spPr>
        <p:txBody>
          <a:bodyPr wrap="square" rtlCol="0">
            <a:spAutoFit/>
          </a:bodyPr>
          <a:lstStyle/>
          <a:p>
            <a:pPr algn="just"/>
            <a:r>
              <a:rPr lang="en-US" sz="2800" b="1" dirty="0">
                <a:latin typeface="Arial Narrow" pitchFamily="34" charset="0"/>
              </a:rPr>
              <a:t>	Jesus was able to defeat Satan, the tempter, because he had developed spiritual strength through abstinence, fasting and prayer.</a:t>
            </a:r>
          </a:p>
          <a:p>
            <a:pPr algn="just"/>
            <a:r>
              <a:rPr lang="en-US" sz="2800" b="1" dirty="0">
                <a:latin typeface="Arial Narrow" pitchFamily="34" charset="0"/>
              </a:rPr>
              <a:t>	Satan who tempted even Jesus the Son of God, approaches us in various ways to tempt us.</a:t>
            </a:r>
          </a:p>
        </p:txBody>
      </p:sp>
    </p:spTree>
    <p:extLst>
      <p:ext uri="{BB962C8B-B14F-4D97-AF65-F5344CB8AC3E}">
        <p14:creationId xmlns="" xmlns:p14="http://schemas.microsoft.com/office/powerpoint/2010/main" val="645495956"/>
      </p:ext>
    </p:extLst>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UUEhQWFRQWGBQXFxUXGBUUFRQXFBQYFBUVFxcXHCYeFxokHBUUHy8gIycpLCwsFx4xNTAqNSYrLCkBCQoKDgwOGg8PGikkHyQpKSwpKSksLCwsKSkpLDAsLC0sKSwtLCksKSkpLCwsLCwsLCwsKSkpLCksLCwpLCwsLP/AABEIAMIBAwMBIgACEQEDEQH/xAAcAAABBQEBAQAAAAAAAAAAAAAEAAIDBQcBBgj/xABSEAABAwEEBgYECAkJBwUAAAABAAIRAwQhMUEFBhJRYaEIEyJxgZEyscHwBxQVIyRC0eElM1JicoKSstIYNDVDRFRjovEWF1Nzk9PiVYOjs8L/xAAZAQADAQEBAAAAAAAAAAAAAAAAAQIDBAX/xAAtEQACAQIGAAQGAgMAAAAAAAAAAQIDEQQSITFBURMUYXEigZGh4fAyQlKx8f/aAAwDAQACEQMRAD8A9P8ACf8ACsdF1aVKnSFR7htuDtpoDJgbLhjMOGF0HuXhKfSPtQN9moEZQagPG8kyh+kWT8o0Zw+Ltjf+MqE+vkspQBsLekfaL5stLPB7x9YEYyPRkcTfdgmO6R1qgfRqIOZl9/anPC67vv4LIUkAa+OkdaZ/mtH6t+1Uymc+Ijxxm5o6Rtr2CPi9HaiA7t3HeWg39whZEkgDXqnSOtJj6LRz+tUxywIuF3kkekdadq6zUdmbxL9rAYOmMZyz4LIUkAbB/KRtO0T8Vo7OQ2qkg8XTfnlmm0ukfagTNmoEGbpeDfMXzlcML4WQpIA2EdI+0AfzWjJn6z4nZAbdE3EE434XYqCt0jbYfRs9nbcZ/GHtEXEdoRBy4rJUkAa7S6R1qBO1ZqJGQBeCMcTJn6u7DimjpG2uD9HocD2xBgY3wR6W7EX3SckSQBsA6SFpu+i0jdB7b73TcbrojEZ7xgmfyjrVJ+jUMREmoYuvGPvxWRJIA2D+Uhaf7rQxH1qmE4Y4xIlKn0j7Rft2Wid2y54g3TMzI9LzG6/H0kAa5/KOtcAfF6M5mam84X3XQL5w8E93SOtEn6LSjZIALnGHbzdeOF3fuyBJAGu/yjbVLfo1Exje8Thh+SbnbxfgYSHSOtf93oH0cdvJsOwOZvG7C/FZEkgDYh0kK9/0Slfh23XXHG6+/Z3XCM5UTukdasrNQF/+Ibt3pY438cFkSSANe/lHWr+7Ub/znQLhhnkcScc4TndJG1XRZaI39qoZPncsfSQBsbukhWm6yU4iCDUcSTdJkNHHLMbr4G9I21gAfF6Gc3vvG0SAL7oaWi+fRJzgZGkgDX39I+0lw+i0g3MB75uN0HIxvBHDJdq9I+0ky2y0Rhi6ob7pOW52WYxi/H0kAbCzpIWiL7LSJhkdt4Eja2ybiTMtum6DjN1vqn8PtW1WyhZ6tmpsbVe2mXMc4kOedlpAOUlvPwwdXWpY/CNkExNeiPR28ajR6Jx7kAfYoeN/qSXQfcYLiAPnvpG1CbfQGQom6CLy8kmcwbsNxWSLWekUw/H6BIABo3G6XRUdJPicO/esohADV2E6E5gQOxHsruwdymq04KJslCYPGPfx9alvQajd2ANg7kurO4oipShxG5SVGwAOAJ8cEXCwJ1R3JdSdys7HYS+TcGjFxuARQ0VtA9W9ryL9kSD4A4qXNIpU2yhNM7lyFYdRJiQO9MtFhLTBIB71WYnKwKF3qzuRDrMQJy35K0sehS9m2HMDRiSSI77uISc0hqDexR9WdyXVncvQjQDneg6m87muk+RQbrEQSCIIxBxCSmnsN02typ2V3YKMqWdObZ1VycoD1Z3JbBVibOoH0kXDKCbJTupO5HGz7LZzwHeohSRmHlsC9Wdy5CsSyWHeI8b0MKJJgITE4g8JbKMFkvguAK7XshYYcPvRmQZWBQuIw2S6ZEKE0t0FO4rEKScQuEJiOK91GaTpOyAY9fRyJN1QG6Ab/BUcK51KpzpKxiY+kULzd/WtOKAPsW/JcTHME4N8cfUkgD596RLI0jR40Acf8R4N2WCysBat0h2/hCjxo77/AEyN9wxyGeOWWBIaG7Kc1dhKEhhVWlLAdxjwOHsRFJsPazgB+s7tfvbI8FywPEEOwi/9W/1R5KFriXbWZM+Mys/Q19Q7SFgmowjCoB7+RCArmXEjCbu7AcoXqq5abKX/AFh6HDrh7Np4/UXm+oUU5XXsaVYpPTkO0hS2KdNgwMk8SI9pKgstTYe1wyI8s+Uqx0pS26VOoMBIdwJj2g+YQuj7EalRrBmR5ZnwEpRay6+txyVpaelh2s9iDK92DhPiDB9ig03Y3GoNlpN2QJzKP1vrB9ogYMAaf0pkjwuCZpiu6nXYQbtmSJuPaIM+CmDdo+xU4xvL3RWmjsUSHXOcbhniPsV/oGgDo+0Hcf4FUaYsouqs9F0T7Ps7wr7Vv+j7SOP8CVR/An6r/YoK0mvQpmMgggkEXgjEFeg1j0e11OjXAg1AAfFu0PaPJVtnsbnuDWiXG4AZr0etBDWULOCCabQXcDs7LR49o+Smb+ONv1Dj/Fo8NXs4XW0ArixWAPrNa4XXkiYJDWl0eMR4p1ACpSquLGNNMMe3ZaAL3hpYY9IX5yblq5kZSmqUhCDbT7Y7x6163T9FrC8NbRiWtDWgB7OyHSTHeM8V5apcZGRB8k4SzK5MlYm0hQinT3H+EKOyWIvcGtBc44AYmL1cCzddZ+yJcztNGZbgR3iY8BvCrm07kRlpYqcbO42voKsP6p/kuWOxFrKjiILZF+RAn2heitgcLC+Zn5rO+9tKfXzKB1coCpTq0vrOaS3jIj1x5rPxG4tvsvw0pJLo8+ygrd9j27HtZ0yRPAEex3JQ/F4F4g+rere1t6nR4abnVTIGcEgz5NH7QV1JbW7Jpx3v0ed6n6O4/nfwqtiFeNZ9Ff8Ape1qp9iTAWsHv7mU1t7Da9PA71AQjLXkNyGIVrYze5FCutSQPlKySC4dfRkDE9sYKnIVxqZHyjZJEjr6Nw4vAF8XXxfkqJPsGPe/7V1c6xouLgOEhdQI+fekS78IUBMxQwg3TUdnEHDI+xZWFqfSIj5QoXf1EzmfnHACMgNnmVlgSY0OCUJBOASGOY6ARvRFFqga1EUQpZaLWnXLqTaZiAS7OTjAPAS79pRus67Zm8CjhSkYFZbG24JZbS6nMQWnFrhLT4IunpZzQeqZTpE3FzQS+OBcblC+l3rjGd6lpPcq7WgPs7J2oDv0gSJ38SmWy3OqekGTvAIIvnGUbUp3ZqvqNg5qlZu5LulYbTtbmN2eyWnJwJ9qtdC6dfS7DW0tk4gscQZuM9q9VTm96lshhwxRKKa1EpNHr6OnKob82KVKc6dIB3mSVX9TJJJJJJJJkkk5k5qazNuz81OWd/msNFsb2KyowscHNdDgZBAMghKrXJGzDGtJBcGtcNsi8bV9wvNwgIu0svwd5qI0/wBLzVCsB6Rqmo4vcGgmJ2Q4C4RmTkAqauy9X1pHZzVNXxzWkDKSJ9GV30zLDHCJHvxCtXaSaTtGz0S7fFSCd5btQUDZaV2aKfS71MkmylewJpLSFWrc93Zx2WjZbOOGfjKisNMtcHNJDheCMQpX0780dZKHenolZBZt3YRaNMT2nUaD3/llrgSRmQDBKotJ2h9V21UdJwwgAbgMgrO0N7/Piqyv4pQilsErkB0i4N2Q1mzu2Tf33oKpajkGt/RbCnqjvQrwtlFGUmyBwUZUzgoyFoZEcK21Qpk6QsgEybRQAiJE1GiRIIkY3ghVmyrXVRp+P2WGhx6+j2TeHfON7JGc4JiPsCDlEdx+1JI1ff3CSZJ889IY/hOlIH83bBgi7rKl0z2iDJuw2gsvC1LpDPB0jREXigJN94NR5HDfh9iy0JMpDgntCYE9qQyRoU7B3KJgUzApZaDLO7u5qyoOuy5qopqws7hxWUkaxYXUYOHNQ7I4c0QACM1G9g4qSxhF2XNV9pbfkrCBxQdqYFSJYN5LtO45JjU4BUQelsTwWjDmjXAfm81UaOeNkYq1gQMVzyWp0RehDaIvw5pjmjhzStETmk4DigAS2G7LmqZwlwwVrbSIzVXSaC8LWOxlLctrKwXYc1PUaOHNcs7BCdWaIzUcl8AgZJy5qwa0AZc0NZ6YnPyRFaIxPkhjQHaHd3NV1Y9yMtBHFAVyFcTOQLV8EO9TvhQuC1RiyBwXAxSimu9WqJsQFqs9UR+EbJfH0ihfEx842DHeq54R+q7Jt1mi756kZgGIeDgccNx7jgmhM+v9ru80kmtO9dVEHz50h3D5RogYigJwzqOjj/pdmstC1PpDNHyhRvM9TBwuG24jjm7HhCy5oSZSOgJzUg1PDVJQ9inYoWhTMUspErUVQehmBTsHFQzRFnQqDdzUjwNyEokb0aAIx5LNmiBzG7mhrQ0bkZUpjeh6rBvTQmVRxT2q4smg6L2hz7ZQpOM9hzm7QE3Ey8ROKMp6rUP/AFCzftU/+4m6kV+snKyu0dUG5XTHjZw5qSy6rURhbrOf16f/AHFbUNWWEQLVQP67P41hOpH9uaxTLPWTRFJti2202h2zSMgAG9zAb/E+a8a4jdzWoaX0b1tlNPaa3stG06NkbJaZN+HZXknaoGP5xZ/2mfxLmo1Uo/E+TSSPEW9wjDmgbIBt4L2dq1Ie4XV7P+232FCWfUWsw+nRd3OldarQtuZODuDWcCMOaZXjdzVpadGuogB+zfMQJwj7fWq6uROI8kk09UU0cs4Ay5pld43c0RtADEeSEqv4jyVLcTAq7huQFVyNtFTu8kG/3uWqMmDuhM2PeVM4e8JzafvCu5FiEU/eUx495RLx7wh6pQgYLUVjqc78I2TH8fSHZuN7wMQQc8r1WVXKy1Mv0lZJk/SKBgAEmKjTEEgZLRGTPsALi42I+5JUQfPvSH/pCgY/qBkP+I66Z44ZTxWXNWodIb+kaP8AyAccjUdlFwuOZkzcL5y9qllIlapg1RNU9M9yllo5Cc0qTY7k0t7krlWJaZCIZCEYe5E0ndyllIKpEcUdRcOKAae7mjKLu7ms2aImeBx5IWoBxR10Zc0LWA4c0kymikt+itt20CRdGE4eKFOgvzj5ferx7Rw5pvVXZc1opsycEypp6uk/X/y/eiqOp7iD84MPyeHej6HhzVpZCL8EnUkhqnFmqazWba0fVb/gvHlSJ9ixCvqk51+00Z+j9637TdGbLUH+FUH/AMLwslZGwPRw4rzsJNpOxvOCk9TxNfVtzfrDySs+rbnfWA8PvV9bh3c0/RrO1lzXpeI7HP4cbj9BaB+Lh8naLovAiAJ395RXVS7A8kS8jZPo80OIF93NYXbd2bqKSshtYcDyQlUd/JSVHjhzQlV44c1SJbB6oneoXM71K7wXAydy0MyNlDgVIWRvUoYOHNR1SOHNFwsD1T3oGu9EV6ncgKr1pEzkyKo5WOqFTZ0jZDIAFejJMwB1jZmMoVU4q31Kp7WkrI24TXojtXi+oBeM/VvWiMWfYLQAInmko3Y+mRwhp9YK4mI+fOkEB8p04JJ6hsgmQ3tvjZE3TncPWs0aVqPSJB+UKB+qaN2OIqHa8PRw4rLGlJlInaVOxyGaVMwqWWgpj1KR7wh2FEU3BQzREREf6J1OopnsByQzhGSW4bB9Krx5BE0qvHkFVUqyOpVRuUtFJlpTq3Y8gmVTx5BRUao3c1JUcN3NRY0uCl1/3BT0gN/IIZzhOCLs0HLmmyUQAQY9gR1lqX48huUFrYAZjmnWd4nDmk9UNaM3i3U5pkbxHmI9qxmi75sX5DIblttUXDvZ++FigADYjAkY7ivNwuz+RsyptmOPIKbR5jPkFy1NE4c0+yRddzXovYy5Cq1TC/kENWqgDHkFJVeN3NA2isN3NSkU2Mq1uPIIV9Sc+QXKlYbuaa0jctUjK46feApG+9wTRG5IvG5ADnvG/kEFXr+8J1euEBVqK0iZMjrVUI9ykqOURWiMGyMq21PaTpCyxcevowb8esbGBBx3KpKudSh+ErJJj6RQv3RUbHNUSz7A2Afq8gupbXDySTEfPPSG/pCjefxAuu2R23YQZnfMYDvOXNctS6RTfwhQ39RE35VHQMYzJuAxzWUgpDQS1ymY9BtepmPSKTDWuUzKiDp1EQ1yho0TC2VO5Ko2VA2pCvNXdXqtsLhTgNb6T3SGgnBtwMngs5NRV2XH4tEefdcpaFoXqrf8HFpbgaTv1y394BUtq1MtlO/qHOG9hbU/cJKSq05coHCceBUq6KFWRkqqnZ6zbnUqgjGWPEclY2OxVn+jSqO7mOI9SHbsab6B61SDkjbBV7k92q1qfhSLf0y1n7xBVtonUa0H0nUm+Lnepsc1nKpBLdFxjLpgdsbLcBcgrPU7Q7x617SpqLWLYFSmbvzh7F5q3atWizvBfTlkjtNIc0X5xePEKY1IvS45J72N1rYdxbycFjVvGzVqNgXVKg8nkLYrUeye71FZdpDQtapaq+wzs9bV7TiGtPbOBOPguDCtK9zVnm7SOATLK+8mB5K9tuqdoAua13Br2zzhUZsdWkPnKb2fpAgeeBXfGSa0Zm9Gdr1bsB5KotNo7kXbLXAVFVtUlbRiZSmgjrZKnYeCCo1UR8YVNEqSJ3VOCHrWnuUdW1cShX1k0gch1Sshaj05z1G4rRIzbGFRuKc5yjcUyDhVzqTPylZIi+vRF4LhfUAmBecVSEq61JaTpKyAO2T19G+Y+uM8icPFUI+w4HuEl2CkgR89dI1h+P0DEA0InfFRxOfEZfdky1TpFn8I0b/7O27d85U48OSylADl0OTZXZQBK2opmVkdoDVC1WxwFCk4tzqHs0297zd4CTwWpau/BFRsxFS1OFd4vDY+aB/RxqHvu4LlrYmnS3evRvTpSnseV1O1Cq2uKlSadDfg6p+gDl+cbt0rUbPYKdnpilRaGtbkN+c/lOKMqWl0Q0R4Xx6gmU2Ozx7veV49XESqvXbo9KnSVNAJs84zxKifYgcNpXHUb+PvinClvjl9vcssxrcoTZiM3d3uUVZrLtYk75OQ4q1FnB7/AD78FJUo7Nw8YzO4d0pZgvcrzZpwyy3LtnskHv4+xWLKGM4qZtnGc/6+KMwr2I2We65CWmz3q2pMnem1aE8f9Vo3pcyT1IBaD1RnGIHiDHqPkq6zsLjJvJvU1srkW2nRyNB9Q97XFg/+w+S7Ym+/gi1hpnalnuw5KL4pdHLLyVk0G77E/q7sExZjxGmtVKFW51JoJkbTJpmcj2bvMLw1v+Dgg/NVf1ajSM4jaZM+QWy1rIDiPs3IavoyRtZ5+w+OCqGInB6MJU6ct0Y9Q+Dy0H69Efru/gRf+7SrF9ekDuaHu9gWkVNHiLow7vf71B8QJ+6PsWrxdTsSw1MzxnwYuJg1x/0z/GqXWbUyrYwHE7dM3bYBGycg4ZTkVr5shGSIextRjqdQBzXCCHAQ4bk44yond6oUsNTa0PnZzlC5695rP8HXU1C5jiKRwMbQb+a68R7eS8bpjQ77O+HXtPoui5w9h4L06daFTZnBOjOG4C5ybK4kugwErfVB8aQspkiK9EyLyIqNMxBwxVRKuNTv6QsuH4+jjMfjBjs3+SAPsgFcXUkAfPPSMc426zyTAowAYx6wkkcL2jvaVki1jpFtHyhQMCTQEnfFR8e8nFZOgBL12o+gR1jbRaGA0WXhrxLajspBxaJnj3Sm6tarD8daobTF4Y7Fxx7Q3cM87sfRWi27dzXbIGEH1jFedicTvCHzZ6eGwv8Aep8ke6pfCC3ZhtJtwuAMARgIBuSbrpTcJfTM8H/+Kz7qnuwM8SAfOQoHhwuEeWyN83ZLy1SXZ6DjHo0n/a6iRc0TGBqOGH/tFE2TWWi5oL+wfzXB4/zBhHksprWiLhHf2ioHWw+5PtCtULkPKbVT1js8x13mHRyJhTDT9nzrt83D1hYZ8aJy9X8Ka+1CIhPy77Iaj+/8NyOtdkbM2mnPEuIHK9AV9ebC3+0bXBrKjif8sLFjaO7n9qjdX97grWGXJGiNj/3lWFuJrf8ATHtcu0vhXsRMRaAcPQpx3z1lyxd1aczCjD+JWqw0UQ3c+hdF662K0ECnXa1x+rVBpE8A53ZJ7iVfmjf5e/FfLjbQ7v717bUf4Q6tjextUudZie0wiSyfr053Y7IuN+d6mWHtsTbo0+0CdNFv5Ni/fr/+KlsLSSOcXkeHkqLSGtFGjpO12gu2mNslkbT2SPnDVc+owNPEGZ3AnJeLt+u9pq3MqdUwzDKRLRHFw7TjxJ8AsZwbkVSTcTZWWU/kuThZHfknLdevn1+lnk9p5J4ucT3yTKh+Uaky2o9p4PcPUVXhFeH6n0O6zu3cjv4KMMvw4G8YLC7FrnbaXo2mrG4vLx5PkKwHwmW9pvrB4/OYw/uwk6L4FlZrdoscEg3+0b1CbINw34e/FZ3R+FesW9tgJGGzABnG4tPrRFP4WAY2md8sDuYqD1LJ0p9GiT7PcOswiTG7ld7LkypYG7gfIetUFP4TLNsBzi3dA60OHh1RHNS0vhNsR9IvacjsT9h5Kck+mGqLyjQbBDhLcDeDH2hVWmdSbPXplrAIP1by3vacWHu8lSWv4WrPtdmnVcIxcWNnwBJ5qpb8Lrw+W0GAZdp8x5wfJXGjVWqQmzw+uGolawuJLXGkcHxhuDou8Rd3YLy62Ct8L1aoSx9Ci6mbnMcC7aacQRhgvMa2anNe341YWHqH3mlBmmQO1sz6QzjKdy9ajiGrRq6epw1cPe8ofQ8MrjU8fhCy4/j6OGP4xtwVOrzUantaTsgiZr0d/wDxBuE+XLFdxxH2AaZP13DgNmObV1d2e9JAHz10iWuNvodmG9QIwknrHTxuGz7yvMakaBpvJqPe01AexTkbQj65a7HKImI7l7v4eNVLVaLZRqUKFSqOqc09Wx7i3q3FxmBEQ8X4kyMgstbqfb5IFltEtmR1dS6HFt1194IuzuWVaDnHKnY2o1I05Zmrnt9IaJrOJJa8AYXPaAO43Krq6Jf+SY4t5YXrzrtUrffNltF0SerqEDauF8Ykro1P0gP7Jahfs/iqo7UTGGMLjjg5L+32/J3PHRb/AI/cuTo2rMbLh4Oujeon2d4kNDr7sDJ8MlV0dW9IOALKFpcDABayoRJAMSM4cFJR1e0kXbLaNr2hFwbVzvHnB8lflpdr6Eecj0wx1je0SWnyIUVRj5vB5jBcq6A0qCA6jbJIuurX3Ex3w03Y3KB2htIh5b1Vq2heRFUmJibsRNyaw8u0LzUemTljtyjdRduK4/Q+kwQDStcmIurXgmBzUPyNpA39TasQPQq4ujZGGJkR3qlQl2hPEx6YS2yPI9F37J+xRVGRiQO8gespj9Vre6Js1pMzE06hJjG6J9zuUY1PtpMfFLQTJECk83gOJGGMMcY4KlRfLJeJXCFUtDBi8eF/qUYtTPyo8CnO1RtgmbLXukH5p+IiRhiNpt24ynnUu3bAf8TtGyYId1VQjtGBlnI8wrVJGTxEukSAgxBaRvB9YN48V0bQvExvxb9yip6pW3ahtmrzfeKb4jeHAQRxwTqerFvnZFntEkkeg+8i+Bdfh6t4Uuj0aLELlE1W2vMNdIhrACbgWs2gw37g8tHAKKpb6YljzUN8fNPa1ru8lpkSo6uqVuA2nWW0ARMmlUvGZwvXRqZbiSBZLQSMhSe7KboF+Iw3jemqK5FLE3VkjlG2WRt5o1nn86q0N8Q1knzClbp5mTGNHdVPPrSmnUe33/Q7TdH9VUzaXDLGAbkylqXbnGG2O0E/8qpkYOXf5HcqdKL3Mo1pR2sH09KUSO0/ZPDbc3yLQR5lEMFNw7Nakd3bDD5VNlVP+xVuifidogSZ6qplE5cR7gqJ+q1rGyDZq8uIa0dW+S44NAi83i7isnho8Nm8cZJbpHobPYHkw0g/ovY7k0lEVNWa2IpOP6h+xeY/2Qtsx8UtExP4mphjPoqelqfpCHFtltA2PSAY8ObeB6MT9YZLN4WXEvt+TRYyPMPv+C6+Q6t4NNw3gtI9ihr6GqNF7THcoLNq5pba2WUrYDfh1rRcJxkDAjzG9SN0XpnZDg23QRtAg1oIgmRfuaT3CUvL1FtJfQrzdLmL+v4FT0S9wuB8vVem/Iz5wdO5NbY9LuMBtuN03deRBznDMJO0XpcAHYtsGT/XfVjaJg3RtC870eBV7QvNUf8AFhNLRz5jZv4xzXrdX9YatECjWpF1Kbi0CWTieyL/AF+pZ/X0NpKTt0rXMubeKpJLPTA3xnCjOr+kJjqLVJgRsVTJJDYw3kDvIUTwcpq0miljKa2izQtcfgxZX2a9lIYXhxgjZY4gSJ/IccJwJxi9eA1SoGlpWytqNILbRRBaRfPWAQY+/uOCjram28XuslowLpNKpgMThwKuNR9S7adI2f6NVAp1WPdttLG7NN7S6XOEZtGcSLl1UKU6ccspX+RxVqkZu6Vj6oMZm9JJrTGY4XH1rq6DAcMu5NptmZvvSSQAnG/9n1wnsCSSAOOw996jpek4ZT/+WlJJAD2+/NOzXEkAJ+HmupJIAa7Apjzj3LqSAOxeDmB68V04+CSSAOPYIJi/fniu7/fJJJADTdEb3etPb9qSSAERh75JNz70kkANae07ub7U4jmkkgBr/RJ4FR0j6X6Q/dCSSAJNx98k1mP7X733BJJADzh4rrW55+4SSQBx59nrXQ0ev1riSAHFs4rlO8D3yXEkAcB9Z9a6kkgD/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hQWFRQWGBQXFxUXGBUUFRQXFBQYFBUVFxcXHCYeFxokHBUUHy8gIycpLCwsFx4xNTAqNSYrLCkBCQoKDgwOGg8PGikkHyQpKSwpKSksLCwsKSkpLDAsLC0sKSwtLCksKSkpLCwsLCwsLCwsKSkpLCksLCwpLCwsLP/AABEIAMIBAwMBIgACEQEDEQH/xAAcAAABBQEBAQAAAAAAAAAAAAAEAAIDBQcBBgj/xABSEAABAwEEBgYECAkJBwUAAAABAAIRAwQhMUEFBhJRYaEIEyJxgZEyscHwBxQVIyRC0eElM1JicoKSstIYNDVDRFRjovEWF1Nzk9PiVYOjs8L/xAAZAQADAQEBAAAAAAAAAAAAAAAAAQIDBAX/xAAtEQACAQIGAAQGAgMAAAAAAAAAAQIDEQQSITFBURMUYXEigZGh4fAyQlKx8f/aAAwDAQACEQMRAD8A9P8ACf8ACsdF1aVKnSFR7htuDtpoDJgbLhjMOGF0HuXhKfSPtQN9moEZQagPG8kyh+kWT8o0Zw+Ltjf+MqE+vkspQBsLekfaL5stLPB7x9YEYyPRkcTfdgmO6R1qgfRqIOZl9/anPC67vv4LIUkAa+OkdaZ/mtH6t+1Uymc+Ijxxm5o6Rtr2CPi9HaiA7t3HeWg39whZEkgDXqnSOtJj6LRz+tUxywIuF3kkekdadq6zUdmbxL9rAYOmMZyz4LIUkAbB/KRtO0T8Vo7OQ2qkg8XTfnlmm0ukfagTNmoEGbpeDfMXzlcML4WQpIA2EdI+0AfzWjJn6z4nZAbdE3EE434XYqCt0jbYfRs9nbcZ/GHtEXEdoRBy4rJUkAa7S6R1qBO1ZqJGQBeCMcTJn6u7DimjpG2uD9HocD2xBgY3wR6W7EX3SckSQBsA6SFpu+i0jdB7b73TcbrojEZ7xgmfyjrVJ+jUMREmoYuvGPvxWRJIA2D+Uhaf7rQxH1qmE4Y4xIlKn0j7Rft2Wid2y54g3TMzI9LzG6/H0kAa5/KOtcAfF6M5mam84X3XQL5w8E93SOtEn6LSjZIALnGHbzdeOF3fuyBJAGu/yjbVLfo1Exje8Thh+SbnbxfgYSHSOtf93oH0cdvJsOwOZvG7C/FZEkgDYh0kK9/0Slfh23XXHG6+/Z3XCM5UTukdasrNQF/+Ibt3pY438cFkSSANe/lHWr+7Ub/znQLhhnkcScc4TndJG1XRZaI39qoZPncsfSQBsbukhWm6yU4iCDUcSTdJkNHHLMbr4G9I21gAfF6Gc3vvG0SAL7oaWi+fRJzgZGkgDX39I+0lw+i0g3MB75uN0HIxvBHDJdq9I+0ky2y0Rhi6ob7pOW52WYxi/H0kAbCzpIWiL7LSJhkdt4Eja2ybiTMtum6DjN1vqn8PtW1WyhZ6tmpsbVe2mXMc4kOedlpAOUlvPwwdXWpY/CNkExNeiPR28ajR6Jx7kAfYoeN/qSXQfcYLiAPnvpG1CbfQGQom6CLy8kmcwbsNxWSLWekUw/H6BIABo3G6XRUdJPicO/esohADV2E6E5gQOxHsruwdymq04KJslCYPGPfx9alvQajd2ANg7kurO4oipShxG5SVGwAOAJ8cEXCwJ1R3JdSdys7HYS+TcGjFxuARQ0VtA9W9ryL9kSD4A4qXNIpU2yhNM7lyFYdRJiQO9MtFhLTBIB71WYnKwKF3qzuRDrMQJy35K0sehS9m2HMDRiSSI77uISc0hqDexR9WdyXVncvQjQDneg6m87muk+RQbrEQSCIIxBxCSmnsN02typ2V3YKMqWdObZ1VycoD1Z3JbBVibOoH0kXDKCbJTupO5HGz7LZzwHeohSRmHlsC9Wdy5CsSyWHeI8b0MKJJgITE4g8JbKMFkvguAK7XshYYcPvRmQZWBQuIw2S6ZEKE0t0FO4rEKScQuEJiOK91GaTpOyAY9fRyJN1QG6Ab/BUcK51KpzpKxiY+kULzd/WtOKAPsW/JcTHME4N8cfUkgD596RLI0jR40Acf8R4N2WCysBat0h2/hCjxo77/AEyN9wxyGeOWWBIaG7Kc1dhKEhhVWlLAdxjwOHsRFJsPazgB+s7tfvbI8FywPEEOwi/9W/1R5KFriXbWZM+Mys/Q19Q7SFgmowjCoB7+RCArmXEjCbu7AcoXqq5abKX/AFh6HDrh7Np4/UXm+oUU5XXsaVYpPTkO0hS2KdNgwMk8SI9pKgstTYe1wyI8s+Uqx0pS26VOoMBIdwJj2g+YQuj7EalRrBmR5ZnwEpRay6+txyVpaelh2s9iDK92DhPiDB9ig03Y3GoNlpN2QJzKP1vrB9ogYMAaf0pkjwuCZpiu6nXYQbtmSJuPaIM+CmDdo+xU4xvL3RWmjsUSHXOcbhniPsV/oGgDo+0Hcf4FUaYsouqs9F0T7Ps7wr7Vv+j7SOP8CVR/An6r/YoK0mvQpmMgggkEXgjEFeg1j0e11OjXAg1AAfFu0PaPJVtnsbnuDWiXG4AZr0etBDWULOCCabQXcDs7LR49o+Smb+ONv1Dj/Fo8NXs4XW0ArixWAPrNa4XXkiYJDWl0eMR4p1ACpSquLGNNMMe3ZaAL3hpYY9IX5yblq5kZSmqUhCDbT7Y7x6163T9FrC8NbRiWtDWgB7OyHSTHeM8V5apcZGRB8k4SzK5MlYm0hQinT3H+EKOyWIvcGtBc44AYmL1cCzddZ+yJcztNGZbgR3iY8BvCrm07kRlpYqcbO42voKsP6p/kuWOxFrKjiILZF+RAn2heitgcLC+Zn5rO+9tKfXzKB1coCpTq0vrOaS3jIj1x5rPxG4tvsvw0pJLo8+ygrd9j27HtZ0yRPAEex3JQ/F4F4g+rere1t6nR4abnVTIGcEgz5NH7QV1JbW7Jpx3v0ed6n6O4/nfwqtiFeNZ9Ff8Ape1qp9iTAWsHv7mU1t7Da9PA71AQjLXkNyGIVrYze5FCutSQPlKySC4dfRkDE9sYKnIVxqZHyjZJEjr6Nw4vAF8XXxfkqJPsGPe/7V1c6xouLgOEhdQI+fekS78IUBMxQwg3TUdnEHDI+xZWFqfSIj5QoXf1EzmfnHACMgNnmVlgSY0OCUJBOASGOY6ARvRFFqga1EUQpZaLWnXLqTaZiAS7OTjAPAS79pRus67Zm8CjhSkYFZbG24JZbS6nMQWnFrhLT4IunpZzQeqZTpE3FzQS+OBcblC+l3rjGd6lpPcq7WgPs7J2oDv0gSJ38SmWy3OqekGTvAIIvnGUbUp3ZqvqNg5qlZu5LulYbTtbmN2eyWnJwJ9qtdC6dfS7DW0tk4gscQZuM9q9VTm96lshhwxRKKa1EpNHr6OnKob82KVKc6dIB3mSVX9TJJJJJJJJkkk5k5qazNuz81OWd/msNFsb2KyowscHNdDgZBAMghKrXJGzDGtJBcGtcNsi8bV9wvNwgIu0svwd5qI0/wBLzVCsB6Rqmo4vcGgmJ2Q4C4RmTkAqauy9X1pHZzVNXxzWkDKSJ9GV30zLDHCJHvxCtXaSaTtGz0S7fFSCd5btQUDZaV2aKfS71MkmylewJpLSFWrc93Zx2WjZbOOGfjKisNMtcHNJDheCMQpX0780dZKHenolZBZt3YRaNMT2nUaD3/llrgSRmQDBKotJ2h9V21UdJwwgAbgMgrO0N7/Piqyv4pQilsErkB0i4N2Q1mzu2Tf33oKpajkGt/RbCnqjvQrwtlFGUmyBwUZUzgoyFoZEcK21Qpk6QsgEybRQAiJE1GiRIIkY3ghVmyrXVRp+P2WGhx6+j2TeHfON7JGc4JiPsCDlEdx+1JI1ff3CSZJ889IY/hOlIH83bBgi7rKl0z2iDJuw2gsvC1LpDPB0jREXigJN94NR5HDfh9iy0JMpDgntCYE9qQyRoU7B3KJgUzApZaDLO7u5qyoOuy5qopqws7hxWUkaxYXUYOHNQ7I4c0QACM1G9g4qSxhF2XNV9pbfkrCBxQdqYFSJYN5LtO45JjU4BUQelsTwWjDmjXAfm81UaOeNkYq1gQMVzyWp0RehDaIvw5pjmjhzStETmk4DigAS2G7LmqZwlwwVrbSIzVXSaC8LWOxlLctrKwXYc1PUaOHNcs7BCdWaIzUcl8AgZJy5qwa0AZc0NZ6YnPyRFaIxPkhjQHaHd3NV1Y9yMtBHFAVyFcTOQLV8EO9TvhQuC1RiyBwXAxSimu9WqJsQFqs9UR+EbJfH0ihfEx842DHeq54R+q7Jt1mi756kZgGIeDgccNx7jgmhM+v9ru80kmtO9dVEHz50h3D5RogYigJwzqOjj/pdmstC1PpDNHyhRvM9TBwuG24jjm7HhCy5oSZSOgJzUg1PDVJQ9inYoWhTMUspErUVQehmBTsHFQzRFnQqDdzUjwNyEokb0aAIx5LNmiBzG7mhrQ0bkZUpjeh6rBvTQmVRxT2q4smg6L2hz7ZQpOM9hzm7QE3Ey8ROKMp6rUP/AFCzftU/+4m6kV+snKyu0dUG5XTHjZw5qSy6rURhbrOf16f/AHFbUNWWEQLVQP67P41hOpH9uaxTLPWTRFJti2202h2zSMgAG9zAb/E+a8a4jdzWoaX0b1tlNPaa3stG06NkbJaZN+HZXknaoGP5xZ/2mfxLmo1Uo/E+TSSPEW9wjDmgbIBt4L2dq1Ie4XV7P+232FCWfUWsw+nRd3OldarQtuZODuDWcCMOaZXjdzVpadGuogB+zfMQJwj7fWq6uROI8kk09UU0cs4Ay5pld43c0RtADEeSEqv4jyVLcTAq7huQFVyNtFTu8kG/3uWqMmDuhM2PeVM4e8JzafvCu5FiEU/eUx495RLx7wh6pQgYLUVjqc78I2TH8fSHZuN7wMQQc8r1WVXKy1Mv0lZJk/SKBgAEmKjTEEgZLRGTPsALi42I+5JUQfPvSH/pCgY/qBkP+I66Z44ZTxWXNWodIb+kaP8AyAccjUdlFwuOZkzcL5y9qllIlapg1RNU9M9yllo5Cc0qTY7k0t7krlWJaZCIZCEYe5E0ndyllIKpEcUdRcOKAae7mjKLu7ms2aImeBx5IWoBxR10Zc0LWA4c0kymikt+itt20CRdGE4eKFOgvzj5ferx7Rw5pvVXZc1opsycEypp6uk/X/y/eiqOp7iD84MPyeHej6HhzVpZCL8EnUkhqnFmqazWba0fVb/gvHlSJ9ixCvqk51+00Z+j9637TdGbLUH+FUH/AMLwslZGwPRw4rzsJNpOxvOCk9TxNfVtzfrDySs+rbnfWA8PvV9bh3c0/RrO1lzXpeI7HP4cbj9BaB+Lh8naLovAiAJ395RXVS7A8kS8jZPo80OIF93NYXbd2bqKSshtYcDyQlUd/JSVHjhzQlV44c1SJbB6oneoXM71K7wXAydy0MyNlDgVIWRvUoYOHNR1SOHNFwsD1T3oGu9EV6ncgKr1pEzkyKo5WOqFTZ0jZDIAFejJMwB1jZmMoVU4q31Kp7WkrI24TXojtXi+oBeM/VvWiMWfYLQAInmko3Y+mRwhp9YK4mI+fOkEB8p04JJ6hsgmQ3tvjZE3TncPWs0aVqPSJB+UKB+qaN2OIqHa8PRw4rLGlJlInaVOxyGaVMwqWWgpj1KR7wh2FEU3BQzREREf6J1OopnsByQzhGSW4bB9Krx5BE0qvHkFVUqyOpVRuUtFJlpTq3Y8gmVTx5BRUao3c1JUcN3NRY0uCl1/3BT0gN/IIZzhOCLs0HLmmyUQAQY9gR1lqX48huUFrYAZjmnWd4nDmk9UNaM3i3U5pkbxHmI9qxmi75sX5DIblttUXDvZ++FigADYjAkY7ivNwuz+RsyptmOPIKbR5jPkFy1NE4c0+yRddzXovYy5Cq1TC/kENWqgDHkFJVeN3NA2isN3NSkU2Mq1uPIIV9Sc+QXKlYbuaa0jctUjK46feApG+9wTRG5IvG5ADnvG/kEFXr+8J1euEBVqK0iZMjrVUI9ykqOURWiMGyMq21PaTpCyxcevowb8esbGBBx3KpKudSh+ErJJj6RQv3RUbHNUSz7A2Afq8gupbXDySTEfPPSG/pCjefxAuu2R23YQZnfMYDvOXNctS6RTfwhQ39RE35VHQMYzJuAxzWUgpDQS1ymY9BtepmPSKTDWuUzKiDp1EQ1yho0TC2VO5Ko2VA2pCvNXdXqtsLhTgNb6T3SGgnBtwMngs5NRV2XH4tEefdcpaFoXqrf8HFpbgaTv1y394BUtq1MtlO/qHOG9hbU/cJKSq05coHCceBUq6KFWRkqqnZ6zbnUqgjGWPEclY2OxVn+jSqO7mOI9SHbsab6B61SDkjbBV7k92q1qfhSLf0y1n7xBVtonUa0H0nUm+Lnepsc1nKpBLdFxjLpgdsbLcBcgrPU7Q7x617SpqLWLYFSmbvzh7F5q3atWizvBfTlkjtNIc0X5xePEKY1IvS45J72N1rYdxbycFjVvGzVqNgXVKg8nkLYrUeye71FZdpDQtapaq+wzs9bV7TiGtPbOBOPguDCtK9zVnm7SOATLK+8mB5K9tuqdoAua13Br2zzhUZsdWkPnKb2fpAgeeBXfGSa0Zm9Gdr1bsB5KotNo7kXbLXAVFVtUlbRiZSmgjrZKnYeCCo1UR8YVNEqSJ3VOCHrWnuUdW1cShX1k0gch1Sshaj05z1G4rRIzbGFRuKc5yjcUyDhVzqTPylZIi+vRF4LhfUAmBecVSEq61JaTpKyAO2T19G+Y+uM8icPFUI+w4HuEl2CkgR89dI1h+P0DEA0InfFRxOfEZfdky1TpFn8I0b/7O27d85U48OSylADl0OTZXZQBK2opmVkdoDVC1WxwFCk4tzqHs0297zd4CTwWpau/BFRsxFS1OFd4vDY+aB/RxqHvu4LlrYmnS3evRvTpSnseV1O1Cq2uKlSadDfg6p+gDl+cbt0rUbPYKdnpilRaGtbkN+c/lOKMqWl0Q0R4Xx6gmU2Ozx7veV49XESqvXbo9KnSVNAJs84zxKifYgcNpXHUb+PvinClvjl9vcssxrcoTZiM3d3uUVZrLtYk75OQ4q1FnB7/AD78FJUo7Nw8YzO4d0pZgvcrzZpwyy3LtnskHv4+xWLKGM4qZtnGc/6+KMwr2I2We65CWmz3q2pMnem1aE8f9Vo3pcyT1IBaD1RnGIHiDHqPkq6zsLjJvJvU1srkW2nRyNB9Q97XFg/+w+S7Ym+/gi1hpnalnuw5KL4pdHLLyVk0G77E/q7sExZjxGmtVKFW51JoJkbTJpmcj2bvMLw1v+Dgg/NVf1ajSM4jaZM+QWy1rIDiPs3IavoyRtZ5+w+OCqGInB6MJU6ct0Y9Q+Dy0H69Efru/gRf+7SrF9ekDuaHu9gWkVNHiLow7vf71B8QJ+6PsWrxdTsSw1MzxnwYuJg1x/0z/GqXWbUyrYwHE7dM3bYBGycg4ZTkVr5shGSIextRjqdQBzXCCHAQ4bk44yond6oUsNTa0PnZzlC5695rP8HXU1C5jiKRwMbQb+a68R7eS8bpjQ77O+HXtPoui5w9h4L06daFTZnBOjOG4C5ybK4kugwErfVB8aQspkiK9EyLyIqNMxBwxVRKuNTv6QsuH4+jjMfjBjs3+SAPsgFcXUkAfPPSMc426zyTAowAYx6wkkcL2jvaVki1jpFtHyhQMCTQEnfFR8e8nFZOgBL12o+gR1jbRaGA0WXhrxLajspBxaJnj3Sm6tarD8daobTF4Y7Fxx7Q3cM87sfRWi27dzXbIGEH1jFedicTvCHzZ6eGwv8Aep8ke6pfCC3ZhtJtwuAMARgIBuSbrpTcJfTM8H/+Kz7qnuwM8SAfOQoHhwuEeWyN83ZLy1SXZ6DjHo0n/a6iRc0TGBqOGH/tFE2TWWi5oL+wfzXB4/zBhHksprWiLhHf2ioHWw+5PtCtULkPKbVT1js8x13mHRyJhTDT9nzrt83D1hYZ8aJy9X8Ka+1CIhPy77Iaj+/8NyOtdkbM2mnPEuIHK9AV9ebC3+0bXBrKjif8sLFjaO7n9qjdX97grWGXJGiNj/3lWFuJrf8ATHtcu0vhXsRMRaAcPQpx3z1lyxd1aczCjD+JWqw0UQ3c+hdF662K0ECnXa1x+rVBpE8A53ZJ7iVfmjf5e/FfLjbQ7v717bUf4Q6tjextUudZie0wiSyfr053Y7IuN+d6mWHtsTbo0+0CdNFv5Ni/fr/+KlsLSSOcXkeHkqLSGtFGjpO12gu2mNslkbT2SPnDVc+owNPEGZ3AnJeLt+u9pq3MqdUwzDKRLRHFw7TjxJ8AsZwbkVSTcTZWWU/kuThZHfknLdevn1+lnk9p5J4ucT3yTKh+Uaky2o9p4PcPUVXhFeH6n0O6zu3cjv4KMMvw4G8YLC7FrnbaXo2mrG4vLx5PkKwHwmW9pvrB4/OYw/uwk6L4FlZrdoscEg3+0b1CbINw34e/FZ3R+FesW9tgJGGzABnG4tPrRFP4WAY2md8sDuYqD1LJ0p9GiT7PcOswiTG7ld7LkypYG7gfIetUFP4TLNsBzi3dA60OHh1RHNS0vhNsR9IvacjsT9h5Kck+mGqLyjQbBDhLcDeDH2hVWmdSbPXplrAIP1by3vacWHu8lSWv4WrPtdmnVcIxcWNnwBJ5qpb8Lrw+W0GAZdp8x5wfJXGjVWqQmzw+uGolawuJLXGkcHxhuDou8Rd3YLy62Ct8L1aoSx9Ci6mbnMcC7aacQRhgvMa2anNe341YWHqH3mlBmmQO1sz6QzjKdy9ajiGrRq6epw1cPe8ofQ8MrjU8fhCy4/j6OGP4xtwVOrzUantaTsgiZr0d/wDxBuE+XLFdxxH2AaZP13DgNmObV1d2e9JAHz10iWuNvodmG9QIwknrHTxuGz7yvMakaBpvJqPe01AexTkbQj65a7HKImI7l7v4eNVLVaLZRqUKFSqOqc09Wx7i3q3FxmBEQ8X4kyMgstbqfb5IFltEtmR1dS6HFt1194IuzuWVaDnHKnY2o1I05Zmrnt9IaJrOJJa8AYXPaAO43Krq6Jf+SY4t5YXrzrtUrffNltF0SerqEDauF8Ykro1P0gP7Jahfs/iqo7UTGGMLjjg5L+32/J3PHRb/AI/cuTo2rMbLh4Oujeon2d4kNDr7sDJ8MlV0dW9IOALKFpcDABayoRJAMSM4cFJR1e0kXbLaNr2hFwbVzvHnB8lflpdr6Eecj0wx1je0SWnyIUVRj5vB5jBcq6A0qCA6jbJIuurX3Ex3w03Y3KB2htIh5b1Vq2heRFUmJibsRNyaw8u0LzUemTljtyjdRduK4/Q+kwQDStcmIurXgmBzUPyNpA39TasQPQq4ujZGGJkR3qlQl2hPEx6YS2yPI9F37J+xRVGRiQO8gespj9Vre6Js1pMzE06hJjG6J9zuUY1PtpMfFLQTJECk83gOJGGMMcY4KlRfLJeJXCFUtDBi8eF/qUYtTPyo8CnO1RtgmbLXukH5p+IiRhiNpt24ynnUu3bAf8TtGyYId1VQjtGBlnI8wrVJGTxEukSAgxBaRvB9YN48V0bQvExvxb9yip6pW3ahtmrzfeKb4jeHAQRxwTqerFvnZFntEkkeg+8i+Bdfh6t4Uuj0aLELlE1W2vMNdIhrACbgWs2gw37g8tHAKKpb6YljzUN8fNPa1ru8lpkSo6uqVuA2nWW0ARMmlUvGZwvXRqZbiSBZLQSMhSe7KboF+Iw3jemqK5FLE3VkjlG2WRt5o1nn86q0N8Q1knzClbp5mTGNHdVPPrSmnUe33/Q7TdH9VUzaXDLGAbkylqXbnGG2O0E/8qpkYOXf5HcqdKL3Mo1pR2sH09KUSO0/ZPDbc3yLQR5lEMFNw7Nakd3bDD5VNlVP+xVuifidogSZ6qplE5cR7gqJ+q1rGyDZq8uIa0dW+S44NAi83i7isnho8Nm8cZJbpHobPYHkw0g/ovY7k0lEVNWa2IpOP6h+xeY/2Qtsx8UtExP4mphjPoqelqfpCHFtltA2PSAY8ObeB6MT9YZLN4WXEvt+TRYyPMPv+C6+Q6t4NNw3gtI9ihr6GqNF7THcoLNq5pba2WUrYDfh1rRcJxkDAjzG9SN0XpnZDg23QRtAg1oIgmRfuaT3CUvL1FtJfQrzdLmL+v4FT0S9wuB8vVem/Iz5wdO5NbY9LuMBtuN03deRBznDMJO0XpcAHYtsGT/XfVjaJg3RtC870eBV7QvNUf8AFhNLRz5jZv4xzXrdX9YatECjWpF1Kbi0CWTieyL/AF+pZ/X0NpKTt0rXMubeKpJLPTA3xnCjOr+kJjqLVJgRsVTJJDYw3kDvIUTwcpq0miljKa2izQtcfgxZX2a9lIYXhxgjZY4gSJ/IccJwJxi9eA1SoGlpWytqNILbRRBaRfPWAQY+/uOCjram28XuslowLpNKpgMThwKuNR9S7adI2f6NVAp1WPdttLG7NN7S6XOEZtGcSLl1UKU6ccspX+RxVqkZu6Vj6oMZm9JJrTGY4XH1rq6DAcMu5NptmZvvSSQAnG/9n1wnsCSSAOOw996jpek4ZT/+WlJJAD2+/NOzXEkAJ+HmupJIAa7Apjzj3LqSAOxeDmB68V04+CSSAOPYIJi/fniu7/fJJJADTdEb3etPb9qSSAERh75JNz70kkANae07ub7U4jmkkgBr/RJ4FR0j6X6Q/dCSSAJNx98k1mP7X733BJJADzh4rrW55+4SSQBx59nrXQ0ev1riSAHFs4rlO8D3yXEkAcB9Z9a6kkgD/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7"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5600" y="1600200"/>
            <a:ext cx="3304728" cy="24402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457200"/>
            <a:ext cx="9144000" cy="648072"/>
          </a:xfrm>
        </p:spPr>
        <p:txBody>
          <a:bodyPr>
            <a:normAutofit/>
          </a:bodyPr>
          <a:lstStyle/>
          <a:p>
            <a:pPr algn="ctr"/>
            <a:r>
              <a:rPr lang="en-US" sz="3500" b="1" dirty="0">
                <a:solidFill>
                  <a:srgbClr val="FF0000"/>
                </a:solidFill>
                <a:latin typeface="Cooper Std Black" pitchFamily="18" charset="0"/>
                <a:cs typeface="Times New Roman" pitchFamily="18" charset="0"/>
              </a:rPr>
              <a:t> WORD OF GOD </a:t>
            </a:r>
            <a:r>
              <a:rPr lang="en-US" sz="3500" b="1" dirty="0">
                <a:solidFill>
                  <a:srgbClr val="FF0000"/>
                </a:solidFill>
                <a:effectLst/>
                <a:latin typeface="Cooper Std Black" pitchFamily="18" charset="0"/>
                <a:cs typeface="Times New Roman" pitchFamily="18" charset="0"/>
              </a:rPr>
              <a:t>BASED LIFE</a:t>
            </a:r>
          </a:p>
        </p:txBody>
      </p:sp>
      <p:sp>
        <p:nvSpPr>
          <p:cNvPr id="3" name="Content Placeholder 2"/>
          <p:cNvSpPr>
            <a:spLocks noGrp="1"/>
          </p:cNvSpPr>
          <p:nvPr>
            <p:ph idx="1"/>
          </p:nvPr>
        </p:nvSpPr>
        <p:spPr>
          <a:xfrm>
            <a:off x="838200" y="4343399"/>
            <a:ext cx="7315200" cy="1600201"/>
          </a:xfrm>
        </p:spPr>
        <p:txBody>
          <a:bodyPr>
            <a:normAutofit/>
          </a:bodyPr>
          <a:lstStyle/>
          <a:p>
            <a:pPr>
              <a:buFont typeface="Wingdings" pitchFamily="2" charset="2"/>
              <a:buChar char="Ø"/>
            </a:pPr>
            <a:r>
              <a:rPr lang="en-US" sz="2800" dirty="0">
                <a:solidFill>
                  <a:schemeClr val="tx1"/>
                </a:solidFill>
                <a:latin typeface="Arial Narrow" pitchFamily="34" charset="0"/>
                <a:cs typeface="Times New Roman" pitchFamily="18" charset="0"/>
              </a:rPr>
              <a:t>Gives us power to overcome temptations.</a:t>
            </a:r>
          </a:p>
          <a:p>
            <a:pPr>
              <a:buFont typeface="Wingdings" pitchFamily="2" charset="2"/>
              <a:buChar char="Ø"/>
            </a:pPr>
            <a:r>
              <a:rPr lang="en-US" sz="2800" dirty="0">
                <a:solidFill>
                  <a:schemeClr val="tx1"/>
                </a:solidFill>
                <a:latin typeface="Arial Narrow" pitchFamily="34" charset="0"/>
                <a:cs typeface="Times New Roman" pitchFamily="18" charset="0"/>
              </a:rPr>
              <a:t>Keeps us away from the ways of sin.</a:t>
            </a:r>
          </a:p>
          <a:p>
            <a:pPr>
              <a:buFont typeface="Wingdings" pitchFamily="2" charset="2"/>
              <a:buChar char="Ø"/>
            </a:pPr>
            <a:r>
              <a:rPr lang="en-US" sz="2800" dirty="0">
                <a:solidFill>
                  <a:schemeClr val="tx1"/>
                </a:solidFill>
                <a:latin typeface="Arial Narrow" pitchFamily="34" charset="0"/>
                <a:cs typeface="Times New Roman" pitchFamily="18" charset="0"/>
              </a:rPr>
              <a:t>It sanctifies us.</a:t>
            </a:r>
          </a:p>
        </p:txBody>
      </p:sp>
    </p:spTree>
    <p:extLst>
      <p:ext uri="{BB962C8B-B14F-4D97-AF65-F5344CB8AC3E}">
        <p14:creationId xmlns="" xmlns:p14="http://schemas.microsoft.com/office/powerpoint/2010/main" val="409486183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date.gci.org/wp-content/uploads/2013/03/reading_bib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3429000"/>
            <a:ext cx="3657600"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data:image/jpeg;base64,/9j/4AAQSkZJRgABAQAAAQABAAD/2wCEAAkGBxQSEhUUExQUFhQXFxcYFxgXGBcZFRcXFxUcHRoVGBcYHCggHBolHRcYITIhJSkrLi4uGB8zODMsNygtLisBCgoKDg0OGxAQGywkHyQ0NCwsLDQ0LCwsLCwsLCwsLC8sLCwsLCwsLCw0NCwsLCwsLCwsLCwsLCwsLCwsLCwsLP/AABEIAQEAxAMBIgACEQEDEQH/xAAbAAABBQEBAAAAAAAAAAAAAAADAAECBAUGB//EAEIQAAIBAwMBBgQBCwIEBwEBAAECEQADIQQSMUEFBhMiUWEycYGRoQcUIzNCUmKxwdHwgvEWcsPhJDRDkrKzwjUV/8QAGwEAAgMBAQEAAAAAAAAAAAAAAAECAwQFBgf/xAAwEQACAgEDAgMHBAIDAAAAAAAAAQIRAxIhMQRBBRNRFCIyYZGh8HGBscEz0SRS4f/aAAwDAQACEQMRAD8A8vpRU4pAV6EwjAUqlFKKYDRTxTxTigQ0U8U9SigCEU8VOKUUADIpttEIpqAIxS21KlNICMUoqVNQBAilFSNKiwIEUxFEIpopgDIpiKJFMRQMHFMRRIpiKAshTUTbSooZOnAqUUgKZEYCnAqUUooAjtp4qQFICgQwFSApwKeKAGpjUiKG1JgHs6R3S5cVSVtBS5x5QxgGJkiRE9MTVNnr0D8jqK1/UBhJNpUHEed9pmVPqP5GQavXe5XZd/8AOL9rVOlm07i5BTZaz8K7lyokZmPQmsU+qjGbi+39l6wtxTR5eblN4leoW/yZ6JgjLqr7K/hkMPDAK3QdrCEb0NOv5O+zl1CWW1N83GBuC0z2lL27ZbeSwTA8jdQYDHpUPbcfqS9nmea6vTva2b12+JbW6mQd1t52tg4mDgwcVX8Wvb++XdrRXrJe9u066ZYD2wgK20BHhhQGDLIAC4IKwOTPPaT8nege2t1b2ruo6LcXabayrGAf1THkiRAIE8mAUuuhVyH7PJvY8x8WjaVGuOqIJZ2VFA6sxAA+5Feoaj8megS8tpr+qDXGYIA1uBtYr5j4Jj+tbfdvuZo9Fea4gv3HQCHukbVDEAm3FkDcQ3PtAIBNEuuglaBdPK6PFr9sozI3xKxU5nKmDkc5pq6/v13WGitLcIZrly/c3OSYgruFsKF2CMmZk5wBgcehrZiyKatFE4uLoltpitTApEVcQBlabbRIpbaBg9tNRYpUBYop4qUUqBWRinp6eKYiNPFPFOKKAVPSp6dARIoNyjkVXu1CQ0enfkfCLp790rbNwXwssQrbVto6gncPLuUwD1PTNdDY7F0du1esKlnwr5m4vjNLGQ2GN2Rwox1B6c8n+Re3va+hypuaefrb1JI+ptoPp9a9Pt9meHJVN8l1kgmFMiOvTBP968/1Dn50kjp41Hy1Zy/aHZSG3bt2rpsLaUBRav7WIRfKC/iyRkgT1n63dbo9OdSupdLJ1FtXRSbrAhW37l2+Ltz4z5Ix5uIE6KdgL4zNtBhFYAgn4t+DjgR6dWgDEE7T7PFzzsFRme2GI+IqzqpmeoBJkzEDjM5rnpbpfnJdULSt/nBTvKmoRrLJaupd8pUFgH2kSARckc7vYY9Jz9T2ZZa0lhW8NbYIAR2YwNwgl2YkeYtn2zKit5tMrfoyqC2C0ED2HmmYExH9Z5FpLS2kABUuQQ85MECVIXgdIxxiDJMvftIj7tXuQs68K28Nb3FIYktkBskjdEEuWn3HXFSuanPmhfKFghyNs4GDmIDHqZihajQ2kdnbZG1CqsRtLHdKjqdo24/i6SIB2m9txuDW/FLkEKR5sfEBM/X2PTiuTmoN0ticYwc0k3ucp+V+6p0iEXNx/Ok3rJItubN2VHQZB4ryu1Xqv5T9Dt7PZwD59YtxpgwGS6A0fszuQYg5zzXlVqu70G+M53U/EWAKektPXQSMpGKUVKKUU6CxgKapUqKCxRSinp4p0KyMUoqUUop0FjUqeKUUUKxU8UhTgUUBGgXRVkig3BUZIkjvvyP6/wAFdY4RCwOlgtOJGplucQNwx6maj337Ium/4lllAuqLrA2Q8PcZiRuHT/M035JO1hY/Opt7yfA6qIg3epU+rf0r0ax2pZ1BG7T7nJAiFfbbA8zghIgY8v25Nea6tPzpLUdbDJKCbiefdod3COzLbMyeKh3lvClSb9wow2giIFm309ar9w+7YvXLnjMgICoIshSBeJtsJyTKsR9a9E1feDTgNbK7rax4akDbcacjYbcJHmOcfhUdB29aUhlsMluFFy6kRbYhyEYLbBPwqJEgbhnmaEt/iLNSr4fuzyTR92WbUW7bXLYVryr/AOWWSDd2npjHWrXfXu/ctX123Eh7fiMfzdTBN24Os8Kq9foK9J0XefTRm01txdAIjhSoJvBgm05nyjP0xVztPtmyqh7lpmuNO1Lkibe5oYXNnBHTkT6iaSW3xfZEnNWvd+7OB1PdgJ2atxbo8QW0un9CpM3b6W2OyPh2r6dKu/k+7Oa0bmoN3dctQFHhosb96MY2j25nrXU6bvQjWmUWrm+dqWlaQ3lBkfo9qneT5Y/ZHAJFDud6nt7gNMVYHg3thxzuiziJPSMx0EJrvq+wlLn3fuZn5Ti79m3XfgvYKiRxKy0RgFmPt94rxq0K9a7+9oX9RodRcYKtiLQVQwdhcF6zyxVSV8xyc/yrye0K7nh3+N/r/o53VfEHUU8UlFTiuqkY2QilFTiminQEaVKKeigsUUoqVKKdCGpqlFKKKAjFPFSilFFAMKeKQFSAooZA0K4KORQnFQkSR0ncAf8AmT7WcSJP63ArtNL3p0ugNy1qbj2ncoV8l1pGyebanHnU/wCxrkO4N8gagQWI8KBIEBvE4+oJ+tanbXYxcKbAgs9w3ZJJJKWlU5OIC9MV5fqpf8iTr8o6+FXiSs0+0O2bWre5e07FrXkBZlZJbZmA4BJlGkx0+VbXZXezTJbsoxuhVt7XTwbxGZ3YCQ0yPtXKdn9n+FZto6g3fBIfDMCPHugTtx8DDB5HyrX1Hc+1e1FjULa04SNMzz4SmEVNwKkggwCIis6bTbSJtJqmwml7WtJb05dbgCPZZlNvyLBO91AlzuESI/Z9qs9t95dNqLbW1uO9w3AyA27ojmcsgAGRiqNvT2jq1S5bHhi9ImPDyxE88Qx+5qr2X3IsacXWjT5s7VK3FZg/i2yGEMf3DmjVtQ9Pct9h9p2tMztcLDdbIUqrMZLKf2RgHa3+EU3bPay6p08Pfi3DMyRJ3mOSCRBHSazbPd63rEv22VRe8K2qF32oRbvq/QhZhm981d03du3odOihbfiG5cJa227ylbfWTGU49vnRfu0Fb2Xe21L9kahSBAVmPlySlxWmZ6FU+3WvG7VeydptHZeqBfDJdIXoNqAgfeTXjlquv4VL3Gvn/Ri6uPvIsoKnFMgooWu2jC0CimijbaiRUhUCinqUUqBUNFKKJFKKY6IhaW2pxTxQBDbS20SKUUhkAtLbRAKUUADK0K4KsGgXarkNHSfk+IB1Pys4zn9dxFdXcfcuF3BpPUQY4O3rPoP61yfcB4a/g8Wv+pyfSuxsXCrqVdlAI3RjE9Yry3X7dRL9v4R1+m3xL87ml3j7LWwgZNO42sE3B3bcmx23lSwAhgOZwY9qxezkZ2EKx3ETnEE5iCeMDPpVnWi6n52x1ovJecGymx18FS7GCYhhBUc9Kr9h3javWnJC5ti4VkrtDqWAx7fD/OqZNWSSdG13j7NCqGt2mtedkILM4ZVA2sDnbMn7ViaXRC7cVIIm4olf2ZMTx7np70tOtzTae4j6385uXLqlTtZdtpVcbTMAklhReyL2y7aYttUOhbnADCePrVcq1Fkb0ml2z2OLOx0tG152RpZnDAAFX4wxzI4xWEjgCFM5PRsfPcP5TVvRaZ9LpXt/nh1FxrqtPmO22LbDbJC8k9Ko7CCTPp6wPpNKdNhG0jXtdntqLF1FKjdNsHBUG5b27iGwwEzB5+hjyvtzsa5o77WLvK8HoyyQGH2I5MEESYmvYO795Ut3QdxLlTIICgAdWY9dx6GtDvN2BZ7U08xsuAblbDNbbgnHxIdsMo52gjzKK39Dn8p78My9TDUeE26OtR1uhuae69q6u10MEdPYg9VIgg9QRSQ16OErRzHsEiokVKlFWiB7aepxSoERilFSpVKhahqUU9KihahU1PSp0GoQp6VKig1EWqvdNHatHsXsUXzud1VNwUKd7PcOJCJbBaADJbgdTWfPkjjjqk9ieNOcqiWO4TQdQZjFqJiJ/SdTXWWbb3Sq2wXOJVRJAHJIGR059a6bsbsTR6RALWnViwXc13zu0TBPMcngBc1qDtBUnYiWyedqATBjPFeT6vPjnlc0+f8AR2cGOcYJUcda7A1LsQbTKMQzLtCgDliauP3bu7stZyYHnnpMfDnr9q1rnbF+R54EThVE/Qg/z/vQb/ad3rdafZo/D/OaxvNDtZpWKfyKH/DN71t/Qv8Az2RUbfdq80+e3Gf2vbHTqYH1oVvtK8GwzuJyNwnPUbiBMQMHkiqWo7yXoJNrUBROenE4AJLf6VP4UllT7Enjku5rHuvfP7pHqGwc4PFBud376kAtbkgnbJ3wATIWJ+wNZ+i72uRPhOeSDBEjrtDQSf4SQefarml76HPxLHIZraEH0INwkYB56Kc1PWvQg4S9Svd7LNi3+nJNxmm2FVlVgph53DBEqRMEjjrR+7nbL2WWT5eGHT2PTOefl7Eaur1qay1scv67rbIIjOGyp+oPSuV1Vg2LzL5tgMqWySrRmTyVPMYwTVsJp8FcotLc0fyu6K1c01rUoBuFwW5HO1g5j5blkektXl1uu87z6gnRXbcSu626/wAJ3gGPoT964NBXpfDJasP6M5HVrTMKKekBUorp0ZdRGlTxSp0LUNSipxSipiohSip7aW2gKYOlRNtLbQKiApRU9tLbQOgZFanZvaYs8rvXbAUnam4kGXC/GJ3YbEGKzyKDqWIU7efnXI8YxSyYPd7O3+n/AIdDw6UYZfe77HZdm98Li7hcU5M+UkmTzCmR9DAwfWmvd9bu4qlprsmFMiy3y2gNuPvIn0HXi7Hbwt2yz5aYA6/L7Vd7P/KFdsbfDQbYxK2gcE/tBQ05PJ9+teUWNvlHdk4rhnZBe0nMroym74XuX0hJEg3E+IHpnrWVrU7WQ+bSbjMBli4J/elXhRHVgAKP3P7c1GoQu7OqKYVm3EvAggNvERAkwZn1U11D666ACoUgxukupAPULBB+Riqm1F1pQJSauzk7F3tRFDHSIzbgMhgwPMlVuAgGckmPl10xqe0589gID0Aa51z8DnaMdTw2Jit2xqj6AHgbQMx15x8jmjeO/MEjrjj3wOKh5i9CemRz2o7LuqC7ZMSQxdQ2JAcIpMDiZ+kjGa/aTG4LV25bVl4RdNcaSRIi4GSR1naAR0rrzfBj4JBiGxAgZEieDz71Z3PwQvyyen8VNZPkJxZxHeDtC9pra/BLnyzYwI5cF5EgwYmc/StLsftJdVZgtDIy+LuEBQUJFwQT5MEScnZECtzUaZL6GxfUlWH7KssEcQwMKfT/AAVzOqKdn21Sxc33LdvUOS4O8nwLjKGjEAoDAjhT1zdjepfMqnsx+29NttXQCGG1oKmRAO4gfIgyDkVxaJRe6HarC8tlmDWr5ZX35guNoZI+F/MekGADwCpHtbSRzBImImDzBr03hE/dlH9/z6HH66G6YIJUttTC1KK7VmCgWymosU9FhSIbaWyrD2YAPrP4f70XT6QsJOBBj1Me3p71GebHCGuT2BJt0UwlSe1H+cH0o15YJ4wD/KaYKTwCfkD8/wCsfSo+ZbXpz9bHRX20oo72SMkfyoZFWpp8MjwQilFSimNArBtV7sTss6g3ABJVMD+JztWfQAbmn+GqDmur7r9rW7drw0W7cubiz+HbdoJgCWHlAAAGSODXK8V6l4cL08vZf2beiw+Zk34W5C/+TjTtbUeOy3hJZ2UG20+luRAB4O7rmcRk9p/kx2DxBeW5aRlNxQuxxaBlyp3FS20H0/v3C9pXGbaNNdjPnZ7Kifl4hMY9J4p7upvEFHtWQjjY037m4q0qRCac5j0bmvGrNkXf+D0EsUWY+n7RuFU/NtM3gQVAXau0KY+E/wBB8jWhZ7ct3JAZgwAbYUKvEZwRJ+k1iaLT6vT3Gt6ZPziywlHLqqKRhgfNAMbcSPUDkCxc0PaG+H1Oktq2dm4kjBwEa3DZk88zzR5aZLXRsXNS2NpOf4h9uKq67tnwRLuFUnEldxx0DYPp9RWXquxbmGv9qFVnb5LZWCfhBbxIk45GZ5qr/wAM6G4dr67U3Lscb7W//wBhtlveOvSksUe7/kbyvsjTud89MfiuHBg+UxzgwJrV0Pba3FBQqRjAALRMbiBgDIPWBzEVh9n9xNGVYH87Y9LjOVORMoAu2PmDmfSKOn5O9Nn/AMVqRE4cWpGJ62hj3FS8vH2ZDzJd1/Btt27ZQhfIGY+WRg5/ZKAhjM9eetcT3r0x/OEvgAK+k1asqwQrpprhncCQwKyBn/0mEnbRu2Pyc6pFL2LlvUgSdjJ4V0iM7DJU/hPzrO7mdobnfR31IRxc3I8o9t/CZXMHKzbLg9Y4q/FFR3W5TOSkchG6enuOkdf89K7zvJZC6h9vwnI4z0Jx6kEz1n60d/yY3DfmzdtrYZxI3N4yWyZYKCpDEDAJOcE1HvV2WdNdVJZk2KLbNG4quIMRJGBMDp866/hORe0Unyn/AEYeu/xccMx6VKaVemONqFSpRT0UGovukwBwPp9JPWZFHFiSCykSBtjgdM58vPEdIxNWAikA4zyORPO6ZJ2wRPz9qe1p4JkGJJmTM+sYxJ/3Feel4jGeP3XVLf1t09t/X5P7s3eQ4vfuVG0pZGlQRtMQCeRwI59JH2oy6MJJuZ5gCSBOciMHn65oz2wQZbbzwrY8uSN3p7Yq2AqgknzAgncCQNo5Hp6/bHIGDJ1+TiD+novR/wCjTDp4v4kY+pcMMQEWAo2yevr+Hy981LekZsgffr8vWtVtId0ysTI5Bj1/EYH3GKa9pSc4APMgDjrmADkz+FdLpvEYY1ojJV6vt638/wBzJk6eUnbRivbIMGoMta7dnCBBO6JMiE+jTVZdJOTIX1gkx8h8q7MesxOLd8fJr6GR4Zp1RluK6/sCLVlQdttidxBU7jyJChwd21VzHrIkmudfSmfKCYk8QYUEk8kQApPPSj9l/nTKW06tchgrQN3OYIJgRzIH7ZzArheN5IzUIx+b/ijreFwcdUn+h2WoAdAf0vSCEuGCOs7WH1IgH0IFZjdkMNxLKSSSDdthF4ACwuzeBCjJn3rS0nZ160pBYPkFf0pZgWOf2BG2YnzTEkCanb8UfGbRn4WAicZBG47T8pHHXnzl6eDrvcFptFdtlGIQAESEACrGAfOXkENxuHwjqas6rSWXdbt20rOsqGYboB9lwfUFgSJwRJoo8Qr+st45Gy43zB4oa2AYBCF5PmKkMBByCZhoj06kAA0tQ6C/nG0eUAAz1Imef7zQySJ2jaOfLBI/90k81P8AM2kksORwmY9zv5+lEt2FUQH4MyQoHvgDj/M0tQ6RT/8A9xrakXLiskcjDKP4gRH2j+1nSat7o3WShBydxA5OZKz/AC5o9vVKsDxQTPAIAP3JjPpRr0P8QBH3+2OKbZGiNkXOWKE58qqzfLJAM+0feuY7fa3qkuK1nbq0095l8sufEs3Le3xB0liNhJ+EYECuqNhcDyAHBDKII6R0/n8qp9rdkq1tlbcgNu4pdNuA4M8gZwDiMgc8VbjlTK5qzyLuz3nvaF2EuQPKbRI2KROGVlJEe0RnGa7fXd5dLrtOVJC3UlkyRJA6bgMNx9iQCIqfZHcdmX/xzW79sDbbgvuC8ZcBWB4wSeOal2h+TTStcS5YuvZRdpZI3gxmVZmBUzkzI9IrRDLGORTTpruUyg3FxatM5EVKKPq9MbdxkJkqxEwRMdYORUQK9tCakrXB5yUadMHFKi7aVS1EaNS2CFBHm3CZnG2MA8QTn7dYowtELBB8rQMmBnGOsCcZmg9ngF3PlWSCAoG1ZBXnjj/5AiJIq7ZQCVJEsYhZBJgZBOOMf+73NfPZScXR6DSmV3ulMkDDDkCSoiQRAAzGPrwKHd1RZehjqDkGYEwYAOQTmZNWr1zyE+XAZlY5jaI5k4BPXBOapX7IUiWzwT78FlWTGZBGYmOmSDC6C+MN8nkAA52xMA+YdPbBmPUQS5dRkBJKqArHleBEmZxk5+XpQ/zW4FUKoksNxEESE4hoMHA6n6Zot5YKoFAj9mCNkbioBOP7AfKrI0twb2oKtz1DBZ80+XMicdcR7SelNdQkQABmOJkAQMf9x1PWKjdhRMg5G3BC4EZG7zAwTE/frDXXSWUEGVgiVOTjzc49JMcffXhxSyS0p16WUzmoq2C1t0KhJtjMiDuGSuTIEjGfqa0ewO1US0q3G2QWG0T5D+9GDBnkjkmsrX6sBSM+cC3OCMGS8QYwpwPueaytKkXE8O4QzMqyGIYKSJzheIwcYmqupx6Z0zX0ruFnWP2rpWDZVW5b4g3SCxtmeo4PWontC2bZ8C3duQCQEtXcxkw5GWz0JJnNdAvZqgeW4d8AbmYE/U+GD9cn8azrnYrFjFzfMbgYnrny2xGJ69enXK4o1plc3AF3FGEgki4QmOqENJU8c454ArL7R7V2LuBVkUgBrVxWbg4JEZII4GIPHXVt91bPAtQeCSGHHvuMmedvNQHdE+BctLChh1WWLAypJIDGD6ngxjmhJBdAey+3jfnZbfeJAZjcZDPqAYHSeucUO52nqbYIe2pIz+jZyWMyQisFOOc/SaB2bp/zebZ0165iS6mQxBMwittA9jnBrobdhHIYWyhIBnyiRGDt/rTUYj3MK1a7QuIcqvojqTu9ZfbH48+lc3r9RqrMI4e0ct5YSfkycjPAMe013V/sBmdW8ZxHC7VP1mQZ4z6T6mlq+71y4nhm9aYHIIRvKehhLsAj0A4n1qexB/qedajty46G25LDkyBJIiM8z/b3rX7K79X7QG4+IgEbWwYA6n7H6dKWt7v6rTh3awrqo8zoq3E2kSzEMJgZklRGapd3dgv+K1tnW2UIVYjc2FkkRO6IEiTmcEGdKituz1HTaobVYbcgSpPmAgGCp6xHymrjJORPBj1+o61z1ntGxdUmyykkSwj9LnoyAEk9P71X03ey2q+G1y2rg7RuS9bJEkRtZBBERyetUqLZN0il3z0e26twftiG9yoEGPcR9q58Cuj726suyW4womcQSSRiB/D1yOtYASvX+GSk+mjq/NzzvXUs8q/NiMUqntpVvMlmjdsmN+4eKWUBcRtBHknk8kmPbByahfsuCoJwWILAAMsgA8DoSRwTn05F2nrjbeLQVGON0Ajc0Y3HgwxB5GG+YtBoJkFSohQescQf9JOQYJmvDKLq2egsCy7QdwlVEMpJCncYExjOTg48vqBRlO3NqLaBgxaJIBtqyjMz8X8ziSS13RnZAKFj5jbUbiQrKfKo5HwqcYj2G6nbV2uNPlQqrGTCkhSpkBdsBRJ/en61csKe3crc3yWNajMSqqsAAuw3CFUDaQwjLMpWfQPnirFjWMxALW2H7WZBPXnMSRnMZGYgQ02nYW3dhtXezBBubaoEL5Yj3MY8xESYqt4nnAbhmiImBuksNqeXIYRPIHIE1ZlwqO1IjGWruaGmCbQWyFTcxjKgGMfKc+68EYNixprV20XRXfcCVDMCSNxwSEjdJieCD7E1nq4ulrEloY7vKxPlGTHMkgckc/Oize058pZeSRO0oFUbVJkSoIA6e0ZmmE5J2WOKo1l7u6e8iHbqVmHMMpiZgj9FkEkxMDPODVH/AIJ05aUuajgHzBSpAGAIXMZHQ8/OrWm7a8KSFdQC2QLm3bEC2p6AELH1ycmr2m7S3MALl1SQgATdaWCFkL1GTPPWieZveRPHGlUXRpaLs1FVSbxCGAsqgQTwBDwx64nB9KzLra1Y/RpdXrDNbYH0AcEN9xW3ZsFgdw3AyD4m4z0C5Y8enGB6iI37BBOxH9fjuET18pMR7RWaWjsjVByWzdlTTM7DNp1Po2zP1RiP5UVkefIq7ugLRPz+1VBq1ZiNp3+w9Og/sKseCOTI+4H1mqbLnZV7YteGnjXEWV52kvtP7wx9zGOaB2b2iuoEpbc/xEMitI6mAWEHkgjPOK1LaCIPHEzkfXmue7ZS5pyXLNcTkAfEfb/P9pKQ4q9iX/Dl/cXS8YIICiRBjHnd8iemeuetctY7uay4SBpbinO7cAF5zmYb6T9a6jsbtkXiQUVCPW5J9+uIJg/hMidrTagrwfN/zMfxM0/M9UDi13OY7R7O11nTF97FFUi4vmnzQo8OVyIb1ERI9uH0+kLWyyuC7Sdg620AbkYJEE7T6CJMx7Zp9ef2lPOSDj6+1c1213bD6hbthEUlbwuqJEl7TKLkKCJljJ+vIM2wyIplF3ueZgE59OP6VaUXLwKAs08yTAn1JmBge5gULtjTnSubV0gOokwZGRM8TW33c7PuIrs4MuVMCTCgGJ9/Mf8AON3R9N52Snx3M3VdQsWO1z2JaHQi0gWSY6n+Q9B7fOj7KO3vTRXqYRjCKjHhHnZZHJtvkBspVY201SsVi7QtlihkOQfMSigbyAYGZBM/C0DJ/dqzcVha3fpAw3BTnaC3lVgInaN/AMDydDBqrY8ikXCVQqH8gMEMu/y75g7mcAKQNkRJmn13bQ2bE3He4tAHzAyy5fy8hY8oET/qnxKvseidehbbRi2hd5Lx8X7owXgk4zMznj13Vm61TdvWrVtD5kZ7h6bXYFAWKsIJVjxkIwjOOg1erU6bc0OVUlo2oQwdgAm0TunABhSZggCKx+zCLLRtYG6VdjtIMssKGAEgQCAM8zJJlujjy43S47GSUJK2abaDxASx5G4mYDHoYySQIhugiACMVdSVtncCCZhUABLTGfaDtznGDMyLdztBQZdSUUEqZEdASeZIkc5GOSRPO6/tEFSRu5Mt0jcnwhVkYK5PHBAklZ5s2naAsWO95G9o+1zaCBAtxrt1tpHh7xuJWVBADct7EFT1gguduNatm2yJcWdq71O4J5QLYKuQAAiHHoOorO7v9nN4dm6+nc6ZlclyAWKuGhsKxVOUKA8gERMG2/dtLwUpebfcYIIyNi3D+sBWTKszeJGCBAIwMGlrY1OViXvW5QpsQlgzkbGG2VE5R53EYiBPHQRs5F0yNwJRt/RrSo20rAgkhSJBJjbIyKzNF2Bas7GRru9SgcMFKBLlyJlWkfGcceQ8Ctztu8qC0V6sBO3agBRpXcpJJJIMR0PJBqjMnWxbgSvcuWfAtkgBd+cSSRkGQSZX29JxRbbL6AGZ5246QyjmfXMVnLGIVcich1mOslfNk9Yimta5cyoYgxg/4ayqTRucEzdRQMwzT/Fu++4jNJgs8OJ4Bz9MSPSsa5qmM+Gkj7fzFWNNeuAHcMfMke4kjj2p6kQcGaO0DGR9p/EVG4Qw2yGBGVMEEH1xQF1bCc/QZ6fLiiWdUtzDbf8AVBI+4o2YqaMdOylstNghVHKhQQP4QQcHJx1n51bzzJ/Hr7SOvStO5aWIgRxjpiYiZHSYArM1Gn2wdxAPE8/Ug0NNE1PUTsqV5P8AOD6ZPGD/ANzT6m6wWRGCCQeCvBGATMenp0oILfh6n/b8KZb7j0+vH1HpQnQONoxe3u5R1rLqUdfHtuPI53WrtoEMqyBKnLAEjPXGal3V1Wp09+8LtowUHx238MEPjbcU7GkNwCcqctgnXVHbcbbxcUHaAQAT+yZI6DEExn7R0N++W8DVWvJnbcC+UGJkNEZmJ9cda0+0zUdPYyPDHVbNy52qSLRFlWUldwV2BLElSqyNuGIwWBkRBrne9naauwRVRVDGDkM0CPWDycDPHrUO0u7q3XuuJgqpt7bloBrosbWLK7ceIFPHVqlquzfDRYMEJbLRcB/SFAH+Fv3ieOOkCtmGU9cHF8sz5Yx0yTXYwyQIlhwPhUkfPgx8jSq+yE8s5/1N/enrsezz7zf1ZzPOh/1X0RyWj1fh3fDLHycLPkfbnapJIAlEEYJj2AI11Cvi4hClVcEjBb9p1PLEc+mW6YFddIly7snztbbbCAjD8ELwx3CG4gnPSrNjTLbRGYwQjoRsJW3bV5YvjBAuNI6hQBkkHhJI6iLi94fF1ADoGXTEFZYBfFaNpuNDEBEQkbVMNBwQKM3atsDzXRcRHz4ZRQ8IsqGLTCloABJHJAiDb7F7ro9k3LjSbp8UAMArBgSElZWdgtr5REkjMVU7J7BsvdgpAKgpF0ZiBEGBcOVYmRATqTiHurb0GoyK/aHatq5bTYioSLcKB5gWjABmMiIEZHOTULOkS5YLBCfJIDFvKq7t4EQJhWImMTHFbuo7LtM1pvD3GQtyDcYfo3h2O2YEM2WJBxjgjd0+ktif0AB58wdjLTI3XJjrJHOOkiovJRYoNsqdxdQ40tncGZSWbeQAQDdO1eZjceY6REZrQ1ev06KlkMl5kuLuW3sbYSTDOxMKBk+o2gAU+p7N32BbACqCpCAbEVQD+jC2xlcnGQTzisi12M1pIstbCIyt4cwWYP8AsuBsXykifLzk4BpJqW5LTR0d4oTvVYfbuG5lgzGGBUQSABH8MxNQbQfnHhg23DIQYbwXJhcGGcZAJ83Oa4/tTXaxrjWrs2VKgeHZgMUMkAXWBZsGfJAPGcE6/c2yqqW2rB8m6FDLCyWLMQc7YgSTjOKnV/Fv9hVW6Lt3Rgxb/NrrL6lNKyiR6DU7sA9B1xM06d11SWNlVjnaGOMDlQP3h9z7xbtXG3QiqwgAtGwKYEHcY5M+5ip27FvcAzW9/SBcwPbOCYjn1PWq6hXD+pPVNd19CC9nKmZ2hZmbgAG0gEkXPQkCptphJm4hEsP16Dh9pwSYIYhTH7UdaleuOGIVSCDImCjYOUZkaI3RIg8jgUg9pIV7yByo2ABQscAAyABE58o4IJxUoYoS4v7EZZJrd/2AsdmBNwW9uBPDXEMQYbzQSROPYiPWknZkZUM5z8O1vw5ialrLdwnaqgjchOLhMfDJ82IYSTAIIJMMCRcuaazO2bG4HJ3MfhIgibvlO/zzJIbzxuJhrBCQedOJz123q11ErbXwMAlp3gkZ2quDmB9j7nS1GoiByQOgzjoB61cfy4AKN02Hw2HpA2sMeYwRBkyDRnFwCZugCQB+cOWEQPMNk4BiW9QTkA1DyoS4f2JebNcxMZb4Inj8CPoRz9Kjchllc/xSUY+0gSPw5MZrd0tq5c5LwcEhnPIyQ2NsKvJwDJ5YA1tUSpnzNnkJaIJkkiGf1AED9kmOQ4fs6S1atg89t1pMnT3A+WFy1BiSRIE/ECD8M+uD71d7Q0l9VGxy6wdytAkGYGcfjHB6RVg3kaNyT/zWbBIwQT5Z820nHHlHQmQv4Zu2WkKE3DbsfbFz4gPKAIAAB6SZ4Mvyl2kiLm3zFnP6htSgtsyzLEvu2naSOBnzQBGMeYHMVSsdqXbpBunqQCQqmMCICrugAkTxjpzu9od5LSgC0m4z+0CAMgEbSuREz6YPrHOt2hvkMieYkTHmUryFIzkZg+ntFRxyp2QyU9jQF4ALLIDAmZ/CTxT1z7I9wlgS0wTyQDtGAbYg+pnMk9IpV0fbMn4zB5MTI1eqi/aKwVD7WxKneCGEOSDGMkggnjpWp2Tp0vam/fBbwtyhfNtLNb2qNzmRAZS2JyyngZx+8Vvw0thpbezHAkiG2qoYDzNKu0E42H0roux+y7dqwu9QjERtbcDLDcDzI+Hj3EGJNZJOo7G2K3oH2lqvBPg2FfKsSEHlUvLbltgmWlDiIO0j4oFXe7wVCD4YZifMrMkqp2AeYj4gDkEn4epMnLukW2dyImAMEHKnz8MPiDN7kZBlasaa8viHcQhYkkFmFsblWAMbiJuQMEg++ai+NiS53NizrnBKtbCMCfg8PNvyyyu55YKJnkBTiIq5odZcugQCVYCS1y3MkTJ8K3HAjlunzqjpdVcG4E+cwZcEmW8viLCkBgFIhliWxPFXfBMDfsZB8Dbf1ZiCtvHH8QE9OgqppdyyPyDjVMbYl9mQssoMPAwQNpyTg4BxHIkt3RgjymDKmSS4MMOQ3txBHTNV9WCSgY29hYjYtogMhXzBmDAFfMcFYP8AK1cWSYz09/8AeqpOuC6KvkBr7X5yjWSVF1M22eYB6oxUSyMM5BzsMVb7v9m+DbKXPAaZyA21RsUTBU7vh9QfQjgBTSNmNo9QyFsgY4Yc8e0e9OdOQY3oP9JH/UqyOWkQljTDa++bzeGmETCyScTy2cseeenXaBQh2YAMXbgPMxbIIHQjZ7dINB1OmaYEMDmQNo+UEmT/AH9qCthwcj+XHrVble5ao0jY7PvMCLbwZjK4zyrKCTAwcEkjIyDJt6UWhc2Og2eHb3MwV2uMogMx3SOGgFY8p9YGXZsmRkcdRP2gimWy+79YM9drfb9Z8sVZjzaSrJhUmXe29QXcWrPlVABOYEY5/egDPJmJABNZrdk3NwZbkNPO2BIyeGkfc1HU6dxOd05LBSv0+I5+vWheDcAGHxng+lQlO3bLIwpUjc7H1h8UW767SpjDeVSQcq2JXgyIgiYUhhV/QdkKr721LMP2lNweEfRVt4CAdNoHHWa5ezp7pbcMMBy0j1iDB9T96dFvkgTb6Cd7Y+9uKvhn0qqKZYNXc0O8nbTOxVDCLAVeAQOpwY+gngY5rG7NvvauqW2NbJAbaGWM4DBmIbrmRmMGZD6nSupO6WJzK7iMk4mB70Nc9Mn36/7xmqnNt2WqCUaR3nZnZ927J1KW1AwnhkmR7kgR7xg9AOub3ta1YhUSSVJP61yZxCohkmATgT+Nc/b7QvqQAt6I5W5b2iemLoPyxUruvZm3OGJiJcNJj34P0J4FXTyRa2W/7FMMUlLd7EdqlbQsWrBLkhC3iM0kQxASATPU8TJ4xY1/dG+ieJdfSpBELbtdRO0fPJJM9DBgmhaTXpadbjhdyNuUsSFUkAMfiUZgczWp2j3hXUoq+UwZOwyOPmcfXrTjOOjcjLG9VLg4VtNcQsLzbW3EiLe5SpOGU+E0CZEY4OBSrpjcAwiIR/Es7f4R7dY96VLWiXl/I837aYntC3bupNu2N3lTzM8bpQftFnAWRgxnrXb9q22UKHliFSVUTbltoMbeOG5G2D6ZrG7GW4msv3CSWa2At1Bt227z71VNxKMoCRvhYJOSYrW1F+3ulgz3TClpLRBMkKWwPizEeU9AaJPhEIxfJSv2g7KWEht0kBhtXaQIyYDc7cEbQM9cy5Ybe7nH6RGA3gqypaVSWX97cqEGB8IEE4Gjqr6qZtyLjl43DakwAYEYErOODkg4BletoGR8wSBbKxBG0hpXj90ccLHSkrXIOJW7IDOxRc7XK3BPl/WMGDbJiQFjHJzwa6HSk5IELuOBGVxkEdPrx+Od2RpBaAUK7bn3F9oMwom5umQ28g8nB9ZnaWyQgEACIgTjiF+KNvSR9qhk5LIcErzgriORP0JkTOB/3ptPquMkn2JBjpH3Pr0oPawPgttkMSsREgT84+EE+4xzms7sXfvgwFgkLDKQMALtIgRx9veqa2NCOiHWTyeffMT95+tEYiI/z71Dd8hxxwPlQ7j89fQ1EdBTGAYP9cVJEmYjFVSDGOegn8cZqFq48sSMDAM8+9AFpDmAY+tPEYkT09oOf51CzcY9BHr/ALGmZnBmMfMZ/GmRYRyI9TPSOR1oN66fXOYyRn+vyprrsQRGPnmgqzHlfpMiPvUWTitgiXbreZnBAME9OOP5Zoe4k4GMn6etGcxwMcnp849skfSoJd3Z2cSPSY6+1SasSlXBavXFYdek/j6Gsy0PMYmJx8pxz7VbSYk2+s5k/jxVG483WO3aDGAMAAcj2MD70UCZoW2wf+x6/wCfeo31DDj8Pc/2qoLpnhvSNpHX3FT/ADknoR859aBlmwIkDH4VFklMwTnNBGpUAE8Eczx86JbvqcAn8OYHvTVkXVgvB+f3FKplqVK2S2Mruh//ADtP/wAv96qd4P8Aq2v/AJvSpVZD/NIxINa+FP8AT/JK5rVfBp/+a7/9a0qVaFx+fMJ/Evz0Oi7v/rR/yf1FbLcn/n/qKVKs+Xk0Yih2r+qH+j/7TU+zPi/0/wBFpqVV9i3ubK/0H8qR4pqVISGv81NuP89aVKgbLOk6/Jf6078D6/zFKlR2I9wNzg/T+dQscn5H+lKlUSfYEP6Gp2+R8v60qVDGi5/6H1P/ANprG1XJ+Q/pT0qlP4v2K4cP9SI/WD5D+dFTi38//wBmlSoGW+yv1n3qpb4+n/6pUqFwRfIUU9KlQiR//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429000"/>
            <a:ext cx="3657600" cy="3429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228600" y="1260664"/>
            <a:ext cx="8610600" cy="2015936"/>
          </a:xfrm>
          <a:prstGeom prst="rect">
            <a:avLst/>
          </a:prstGeom>
          <a:noFill/>
        </p:spPr>
        <p:txBody>
          <a:bodyPr wrap="square" rtlCol="0">
            <a:spAutoFit/>
          </a:bodyPr>
          <a:lstStyle/>
          <a:p>
            <a:pPr algn="ctr"/>
            <a:r>
              <a:rPr lang="en-US" sz="2500" dirty="0">
                <a:latin typeface="Arial Narrow" pitchFamily="34" charset="0"/>
                <a:ea typeface="Tahoma" pitchFamily="34" charset="0"/>
                <a:cs typeface="Times New Roman" pitchFamily="18" charset="0"/>
              </a:rPr>
              <a:t>One who reads the word of God, meditates on it  and lives accordingly is like the wise person who constructed</a:t>
            </a:r>
          </a:p>
          <a:p>
            <a:pPr algn="ctr"/>
            <a:r>
              <a:rPr lang="en-US" sz="2500" dirty="0">
                <a:latin typeface="Arial Narrow" pitchFamily="34" charset="0"/>
                <a:ea typeface="Tahoma" pitchFamily="34" charset="0"/>
                <a:cs typeface="Times New Roman" pitchFamily="18" charset="0"/>
              </a:rPr>
              <a:t> his house on a rock.</a:t>
            </a:r>
            <a:br>
              <a:rPr lang="en-US" sz="2500" dirty="0">
                <a:latin typeface="Arial Narrow" pitchFamily="34" charset="0"/>
                <a:ea typeface="Tahoma" pitchFamily="34" charset="0"/>
                <a:cs typeface="Times New Roman" pitchFamily="18" charset="0"/>
              </a:rPr>
            </a:br>
            <a:r>
              <a:rPr lang="en-US" sz="2500" dirty="0">
                <a:latin typeface="Arial Narrow" pitchFamily="34" charset="0"/>
                <a:ea typeface="Tahoma" pitchFamily="34" charset="0"/>
                <a:cs typeface="Times New Roman" pitchFamily="18" charset="0"/>
              </a:rPr>
              <a:t>A life with strong foundations on the word of God strengthens us to advance without faltering, in the face of all adversities.</a:t>
            </a:r>
          </a:p>
        </p:txBody>
      </p:sp>
    </p:spTree>
    <p:extLst>
      <p:ext uri="{BB962C8B-B14F-4D97-AF65-F5344CB8AC3E}">
        <p14:creationId xmlns="" xmlns:p14="http://schemas.microsoft.com/office/powerpoint/2010/main" val="359432357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257800"/>
            <a:ext cx="2557855"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descr="http://media.mensxp.com/media/photogallery/2013/May/1369377134_4738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5250656"/>
            <a:ext cx="2362200" cy="1607344"/>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images.graigfarm.co.uk/images/products/zoom/1340313208-392588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5257800"/>
            <a:ext cx="2438399"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thumb10.shutterstock.com/display_pic_with_logo/304885/149795783/stock-photo-dairy-products-milk-cheese-egg-yogurt-sour-cream-cottage-cheese-and-butter-on-blue-background-14979578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b="9518"/>
          <a:stretch>
            <a:fillRect/>
          </a:stretch>
        </p:blipFill>
        <p:spPr bwMode="auto">
          <a:xfrm>
            <a:off x="6705600" y="5256836"/>
            <a:ext cx="2438400" cy="16011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28600" y="304800"/>
            <a:ext cx="8686800" cy="838200"/>
          </a:xfrm>
        </p:spPr>
        <p:txBody>
          <a:bodyPr/>
          <a:lstStyle/>
          <a:p>
            <a:pPr algn="ctr"/>
            <a:r>
              <a:rPr lang="en-US" b="1" cap="none" dirty="0">
                <a:solidFill>
                  <a:srgbClr val="FF0000"/>
                </a:solidFill>
                <a:effectLst/>
                <a:latin typeface="Cooper Std Black" pitchFamily="18" charset="0"/>
                <a:cs typeface="Times New Roman" pitchFamily="18" charset="0"/>
              </a:rPr>
              <a:t>FASTING AND ABSTINENCE</a:t>
            </a:r>
          </a:p>
        </p:txBody>
      </p:sp>
      <p:sp>
        <p:nvSpPr>
          <p:cNvPr id="8" name="TextBox 7"/>
          <p:cNvSpPr txBox="1"/>
          <p:nvPr/>
        </p:nvSpPr>
        <p:spPr>
          <a:xfrm>
            <a:off x="685800" y="1600200"/>
            <a:ext cx="7696200" cy="3323987"/>
          </a:xfrm>
          <a:prstGeom prst="rect">
            <a:avLst/>
          </a:prstGeom>
          <a:noFill/>
        </p:spPr>
        <p:txBody>
          <a:bodyPr wrap="square" rtlCol="0">
            <a:spAutoFit/>
          </a:bodyPr>
          <a:lstStyle/>
          <a:p>
            <a:pPr algn="ctr"/>
            <a:r>
              <a:rPr lang="en-US" sz="3000" dirty="0">
                <a:latin typeface="Arial Narrow" pitchFamily="34" charset="0"/>
                <a:cs typeface="Times New Roman" pitchFamily="18" charset="0"/>
              </a:rPr>
              <a:t>Fasting, abstinence and prayer give us strength to overcome temptations.</a:t>
            </a:r>
          </a:p>
          <a:p>
            <a:pPr algn="ctr"/>
            <a:r>
              <a:rPr lang="en-US" sz="3000" dirty="0">
                <a:latin typeface="Arial Narrow" pitchFamily="34" charset="0"/>
                <a:cs typeface="Times New Roman" pitchFamily="18" charset="0"/>
              </a:rPr>
              <a:t>Mar Thomas Christians  (</a:t>
            </a:r>
            <a:r>
              <a:rPr lang="en-US" sz="3000" dirty="0" err="1">
                <a:latin typeface="Arial Narrow" pitchFamily="34" charset="0"/>
                <a:cs typeface="Times New Roman" pitchFamily="18" charset="0"/>
              </a:rPr>
              <a:t>Nazranees</a:t>
            </a:r>
            <a:r>
              <a:rPr lang="en-US" sz="3000" dirty="0">
                <a:latin typeface="Arial Narrow" pitchFamily="34" charset="0"/>
                <a:cs typeface="Times New Roman" pitchFamily="18" charset="0"/>
              </a:rPr>
              <a:t>) as `friends of abstinence’</a:t>
            </a:r>
          </a:p>
          <a:p>
            <a:pPr algn="ctr"/>
            <a:r>
              <a:rPr lang="en-US" sz="3000" dirty="0">
                <a:latin typeface="Arial Narrow" pitchFamily="34" charset="0"/>
                <a:cs typeface="Times New Roman" pitchFamily="18" charset="0"/>
              </a:rPr>
              <a:t>During these days of abstinence they used to avoid food items such as meat, fish, egg, milk and milk products.</a:t>
            </a:r>
          </a:p>
        </p:txBody>
      </p:sp>
    </p:spTree>
    <p:extLst>
      <p:ext uri="{BB962C8B-B14F-4D97-AF65-F5344CB8AC3E}">
        <p14:creationId xmlns="" xmlns:p14="http://schemas.microsoft.com/office/powerpoint/2010/main" val="2976113499"/>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857"/>
            <a:ext cx="9144000" cy="1267543"/>
          </a:xfrm>
        </p:spPr>
        <p:txBody>
          <a:bodyPr>
            <a:normAutofit/>
          </a:bodyPr>
          <a:lstStyle/>
          <a:p>
            <a:pPr algn="ctr"/>
            <a:r>
              <a:rPr lang="en-US" sz="3000" cap="none" dirty="0">
                <a:solidFill>
                  <a:schemeClr val="tx1"/>
                </a:solidFill>
                <a:effectLst/>
                <a:latin typeface="Arial Narrow" pitchFamily="34" charset="0"/>
                <a:cs typeface="Times New Roman" pitchFamily="18" charset="0"/>
              </a:rPr>
              <a:t>THERE WERE SEVERAL SUCH SEASONS OF ABSTINENCE (NOMBU) These include.</a:t>
            </a:r>
          </a:p>
        </p:txBody>
      </p:sp>
      <p:sp>
        <p:nvSpPr>
          <p:cNvPr id="3" name="Content Placeholder 2"/>
          <p:cNvSpPr>
            <a:spLocks noGrp="1"/>
          </p:cNvSpPr>
          <p:nvPr>
            <p:ph idx="1"/>
          </p:nvPr>
        </p:nvSpPr>
        <p:spPr>
          <a:xfrm>
            <a:off x="304800" y="2188361"/>
            <a:ext cx="8568952" cy="4517239"/>
          </a:xfrm>
        </p:spPr>
        <p:txBody>
          <a:bodyPr>
            <a:noAutofit/>
          </a:bodyPr>
          <a:lstStyle/>
          <a:p>
            <a:pPr marL="0" indent="0" algn="ctr">
              <a:buNone/>
            </a:pPr>
            <a:r>
              <a:rPr lang="en-US" sz="2300" dirty="0">
                <a:solidFill>
                  <a:schemeClr val="tx1"/>
                </a:solidFill>
                <a:latin typeface="Arial Narrow" pitchFamily="34" charset="0"/>
                <a:cs typeface="Times New Roman" pitchFamily="18" charset="0"/>
              </a:rPr>
              <a:t>50 DAYS - PREPARATION FOR EASTER </a:t>
            </a:r>
          </a:p>
          <a:p>
            <a:pPr marL="0" indent="0" algn="ctr">
              <a:buNone/>
            </a:pPr>
            <a:r>
              <a:rPr lang="en-US" sz="2300" dirty="0">
                <a:solidFill>
                  <a:schemeClr val="tx1"/>
                </a:solidFill>
                <a:latin typeface="Arial Narrow" pitchFamily="34" charset="0"/>
                <a:cs typeface="Times New Roman" pitchFamily="18" charset="0"/>
              </a:rPr>
              <a:t>(AMBATHU NOMBU)</a:t>
            </a:r>
          </a:p>
          <a:p>
            <a:pPr marL="0" indent="0" algn="ctr">
              <a:buNone/>
            </a:pPr>
            <a:r>
              <a:rPr lang="en-US" sz="2300" dirty="0">
                <a:solidFill>
                  <a:schemeClr val="tx1"/>
                </a:solidFill>
                <a:latin typeface="Arial Narrow" pitchFamily="34" charset="0"/>
                <a:cs typeface="Times New Roman" pitchFamily="18" charset="0"/>
              </a:rPr>
              <a:t>25 DAYS - PREPARTION FOR X-MAS</a:t>
            </a:r>
          </a:p>
          <a:p>
            <a:pPr marL="0" indent="0" algn="ctr">
              <a:buNone/>
            </a:pPr>
            <a:r>
              <a:rPr lang="en-US" sz="2300" dirty="0">
                <a:solidFill>
                  <a:schemeClr val="tx1"/>
                </a:solidFill>
                <a:latin typeface="Arial Narrow" pitchFamily="34" charset="0"/>
                <a:cs typeface="Times New Roman" pitchFamily="18" charset="0"/>
              </a:rPr>
              <a:t>(IRUPATHANCHU NOMBU)</a:t>
            </a:r>
          </a:p>
          <a:p>
            <a:pPr marL="0" indent="0" algn="ctr">
              <a:buNone/>
            </a:pPr>
            <a:r>
              <a:rPr lang="en-US" sz="2300" dirty="0">
                <a:solidFill>
                  <a:schemeClr val="tx1"/>
                </a:solidFill>
                <a:latin typeface="Arial Narrow" pitchFamily="34" charset="0"/>
                <a:cs typeface="Times New Roman" pitchFamily="18" charset="0"/>
              </a:rPr>
              <a:t>15 DAYS - FOR THE FEAST OF ASSUMPTION OF OUR LADY (PATHINACHU NOMBU)</a:t>
            </a:r>
          </a:p>
          <a:p>
            <a:pPr marL="0" indent="0" algn="ctr">
              <a:buNone/>
            </a:pPr>
            <a:r>
              <a:rPr lang="en-US" sz="2300" dirty="0">
                <a:solidFill>
                  <a:schemeClr val="tx1"/>
                </a:solidFill>
                <a:latin typeface="Arial Narrow" pitchFamily="34" charset="0"/>
                <a:cs typeface="Times New Roman" pitchFamily="18" charset="0"/>
              </a:rPr>
              <a:t>08 DAYS - FOR THE BIRTH DAY OF OUR LADY </a:t>
            </a:r>
          </a:p>
          <a:p>
            <a:pPr marL="0" indent="0" algn="ctr">
              <a:buNone/>
            </a:pPr>
            <a:r>
              <a:rPr lang="en-US" sz="2300" dirty="0">
                <a:solidFill>
                  <a:schemeClr val="tx1"/>
                </a:solidFill>
                <a:latin typeface="Arial Narrow" pitchFamily="34" charset="0"/>
                <a:cs typeface="Times New Roman" pitchFamily="18" charset="0"/>
              </a:rPr>
              <a:t>(ETTU NOMBU)</a:t>
            </a:r>
          </a:p>
          <a:p>
            <a:pPr marL="0" indent="0" algn="ctr">
              <a:buNone/>
            </a:pPr>
            <a:r>
              <a:rPr lang="en-US" sz="2300" dirty="0">
                <a:solidFill>
                  <a:schemeClr val="tx1"/>
                </a:solidFill>
                <a:latin typeface="Arial Narrow" pitchFamily="34" charset="0"/>
                <a:cs typeface="Times New Roman" pitchFamily="18" charset="0"/>
              </a:rPr>
              <a:t>03 DAYS - THAT COME BEFORE THE START OF LENT (MOONNU NOMBU)</a:t>
            </a:r>
          </a:p>
        </p:txBody>
      </p:sp>
    </p:spTree>
    <p:extLst>
      <p:ext uri="{BB962C8B-B14F-4D97-AF65-F5344CB8AC3E}">
        <p14:creationId xmlns="" xmlns:p14="http://schemas.microsoft.com/office/powerpoint/2010/main" val="372800362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s://www.paulist.org/sites/paulist/files/styles/lead_photo/public/null/Fasting%201.jpg?itok=LmLhd2aE"/>
          <p:cNvPicPr>
            <a:picLocks noChangeAspect="1" noChangeArrowheads="1"/>
          </p:cNvPicPr>
          <p:nvPr/>
        </p:nvPicPr>
        <p:blipFill>
          <a:blip r:embed="rId2" cstate="print">
            <a:extLst>
              <a:ext uri="{28A0092B-C50C-407E-A947-70E740481C1C}">
                <a14:useLocalDpi xmlns="" xmlns:a14="http://schemas.microsoft.com/office/drawing/2010/main" val="0"/>
              </a:ext>
            </a:extLst>
          </a:blip>
          <a:srcRect t="808"/>
          <a:stretch>
            <a:fillRect/>
          </a:stretch>
        </p:blipFill>
        <p:spPr bwMode="auto">
          <a:xfrm>
            <a:off x="1371600" y="2468880"/>
            <a:ext cx="6400800" cy="4389120"/>
          </a:xfrm>
          <a:prstGeom prst="rect">
            <a:avLst/>
          </a:prstGeom>
          <a:ln>
            <a:noFill/>
          </a:ln>
          <a:effectLst/>
          <a:extLst>
            <a:ext uri="{909E8E84-426E-40DD-AFC4-6F175D3DCCD1}">
              <a14:hiddenFill xmlns="" xmlns:a14="http://schemas.microsoft.com/office/drawing/2010/main">
                <a:solidFill>
                  <a:srgbClr val="FFFFFF"/>
                </a:solidFill>
              </a14:hiddenFill>
            </a:ext>
          </a:extLst>
        </p:spPr>
      </p:pic>
      <p:pic>
        <p:nvPicPr>
          <p:cNvPr id="3074" name="Picture 2" descr="https://encrypted-tbn3.gstatic.com/images?q=tbn:ANd9GcTDmgee_Os39x7b9dQRdd7uSDTkH6OCHMGTwGM3RuB0QtMoXnr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2839211"/>
            <a:ext cx="3587696" cy="3637789"/>
          </a:xfrm>
          <a:prstGeom prst="ellipse">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33400" y="533400"/>
            <a:ext cx="8077200" cy="1938992"/>
          </a:xfrm>
          <a:prstGeom prst="rect">
            <a:avLst/>
          </a:prstGeom>
          <a:noFill/>
        </p:spPr>
        <p:txBody>
          <a:bodyPr wrap="square" rtlCol="0">
            <a:spAutoFit/>
          </a:bodyPr>
          <a:lstStyle/>
          <a:p>
            <a:pPr algn="ctr"/>
            <a:r>
              <a:rPr lang="en-US" sz="3000" dirty="0">
                <a:latin typeface="Arial Narrow" pitchFamily="34" charset="0"/>
                <a:cs typeface="Times New Roman" pitchFamily="18" charset="0"/>
              </a:rPr>
              <a:t>The meaning of the Malayalam word, </a:t>
            </a:r>
            <a:r>
              <a:rPr lang="en-US" sz="3000" dirty="0" err="1">
                <a:latin typeface="Arial Narrow" pitchFamily="34" charset="0"/>
                <a:cs typeface="Times New Roman" pitchFamily="18" charset="0"/>
              </a:rPr>
              <a:t>upvaasam</a:t>
            </a:r>
            <a:r>
              <a:rPr lang="en-US" sz="3000" dirty="0">
                <a:latin typeface="Arial Narrow" pitchFamily="34" charset="0"/>
                <a:cs typeface="Times New Roman" pitchFamily="18" charset="0"/>
              </a:rPr>
              <a:t> is `to live together’</a:t>
            </a:r>
          </a:p>
          <a:p>
            <a:pPr algn="ctr"/>
            <a:r>
              <a:rPr lang="en-US" sz="3000" dirty="0">
                <a:latin typeface="Arial Narrow" pitchFamily="34" charset="0"/>
                <a:cs typeface="Times New Roman" pitchFamily="18" charset="0"/>
              </a:rPr>
              <a:t>Spend the whole day with God in prayer.</a:t>
            </a:r>
          </a:p>
          <a:p>
            <a:endParaRPr lang="en-US" sz="3000" dirty="0">
              <a:latin typeface="Arial Narrow" pitchFamily="34" charset="0"/>
              <a:cs typeface="Times New Roman" pitchFamily="18" charset="0"/>
            </a:endParaRPr>
          </a:p>
        </p:txBody>
      </p:sp>
    </p:spTree>
    <p:extLst>
      <p:ext uri="{BB962C8B-B14F-4D97-AF65-F5344CB8AC3E}">
        <p14:creationId xmlns="" xmlns:p14="http://schemas.microsoft.com/office/powerpoint/2010/main" val="3179952284"/>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3.bp.blogspot.com/-u0BV0sG5q4Q/UO0KsjJCBcI/AAAAAAAAFxY/QTuJMWLtkyo/s640/Luke%2B22.4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18298"/>
          <a:stretch>
            <a:fillRect/>
          </a:stretch>
        </p:blipFill>
        <p:spPr bwMode="auto">
          <a:xfrm>
            <a:off x="1909011" y="3428730"/>
            <a:ext cx="5329989" cy="34292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990600" y="1600200"/>
            <a:ext cx="7162800" cy="1246495"/>
          </a:xfrm>
          <a:prstGeom prst="rect">
            <a:avLst/>
          </a:prstGeom>
          <a:noFill/>
        </p:spPr>
        <p:txBody>
          <a:bodyPr wrap="square" rtlCol="0">
            <a:spAutoFit/>
          </a:bodyPr>
          <a:lstStyle/>
          <a:p>
            <a:pPr marL="342900" indent="-342900" algn="ctr">
              <a:buFont typeface="Wingdings" panose="05000000000000000000" pitchFamily="2" charset="2"/>
              <a:buChar char="Ø"/>
            </a:pPr>
            <a:r>
              <a:rPr lang="en-US" sz="2500" dirty="0">
                <a:latin typeface="Arial Narrow" pitchFamily="34" charset="0"/>
                <a:cs typeface="Times New Roman" pitchFamily="18" charset="0"/>
              </a:rPr>
              <a:t>PRAYER IS CONVERSATION WITH GOD.   </a:t>
            </a:r>
          </a:p>
          <a:p>
            <a:pPr marL="342900" indent="-342900" algn="ctr">
              <a:buFont typeface="Wingdings" panose="05000000000000000000" pitchFamily="2" charset="2"/>
              <a:buChar char="Ø"/>
            </a:pPr>
            <a:r>
              <a:rPr lang="en-US" sz="2500" dirty="0">
                <a:latin typeface="Arial Narrow" pitchFamily="34" charset="0"/>
                <a:cs typeface="Times New Roman" pitchFamily="18" charset="0"/>
              </a:rPr>
              <a:t>PRAYER IS IMPORTANT IN OUR LIFE TO OVERCOME TEMPTATIONS.</a:t>
            </a:r>
          </a:p>
        </p:txBody>
      </p:sp>
      <p:sp>
        <p:nvSpPr>
          <p:cNvPr id="6" name="Title 1"/>
          <p:cNvSpPr>
            <a:spLocks noGrp="1"/>
          </p:cNvSpPr>
          <p:nvPr>
            <p:ph type="title"/>
          </p:nvPr>
        </p:nvSpPr>
        <p:spPr>
          <a:xfrm>
            <a:off x="0" y="294725"/>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PRAYER</a:t>
            </a:r>
          </a:p>
        </p:txBody>
      </p:sp>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h.constantcontact.com/fs135/1103767629530/img/632.jpg?a=1113235050631"/>
          <p:cNvPicPr>
            <a:picLocks noChangeAspect="1" noChangeArrowheads="1"/>
          </p:cNvPicPr>
          <p:nvPr/>
        </p:nvPicPr>
        <p:blipFill>
          <a:blip r:embed="rId2" cstate="print">
            <a:extLst>
              <a:ext uri="{28A0092B-C50C-407E-A947-70E740481C1C}">
                <a14:useLocalDpi xmlns="" xmlns:a14="http://schemas.microsoft.com/office/drawing/2010/main" val="0"/>
              </a:ext>
            </a:extLst>
          </a:blip>
          <a:srcRect l="9573" b="5857"/>
          <a:stretch>
            <a:fillRect/>
          </a:stretch>
        </p:blipFill>
        <p:spPr bwMode="auto">
          <a:xfrm>
            <a:off x="0" y="2514600"/>
            <a:ext cx="5562600" cy="4343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biblepic.com/53/259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2514600"/>
            <a:ext cx="3657600" cy="4343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914400" y="580072"/>
            <a:ext cx="7315200" cy="1477328"/>
          </a:xfrm>
          <a:prstGeom prst="rect">
            <a:avLst/>
          </a:prstGeom>
          <a:noFill/>
        </p:spPr>
        <p:txBody>
          <a:bodyPr wrap="square" rtlCol="0">
            <a:spAutoFit/>
          </a:bodyPr>
          <a:lstStyle/>
          <a:p>
            <a:pPr algn="ctr"/>
            <a:r>
              <a:rPr lang="en-US" sz="3000" dirty="0">
                <a:latin typeface="Arial Narrow" pitchFamily="34" charset="0"/>
                <a:cs typeface="Times New Roman" pitchFamily="18" charset="0"/>
              </a:rPr>
              <a:t>IN THE GARDEN OF GETHSEMANE, JESUS TOLD HIS DISCIPLES WHO COULD NOT KEEP AWAKE WITH HIM:</a:t>
            </a:r>
          </a:p>
        </p:txBody>
      </p:sp>
    </p:spTree>
    <p:extLst>
      <p:ext uri="{BB962C8B-B14F-4D97-AF65-F5344CB8AC3E}">
        <p14:creationId xmlns="" xmlns:p14="http://schemas.microsoft.com/office/powerpoint/2010/main" val="2409642834"/>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itravelqq.com/uploadfile/2010/0708/2010070803491560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343400"/>
            <a:ext cx="3352800"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8" descr="http://danielmitsui.tripod.com/blog2012/mercy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19400" y="4343400"/>
            <a:ext cx="3217527"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http://www.saintmarkslutheran.org/wp-content/uploads/2012/03/actsofmerc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t="1676"/>
          <a:stretch>
            <a:fillRect/>
          </a:stretch>
        </p:blipFill>
        <p:spPr bwMode="auto">
          <a:xfrm>
            <a:off x="5715000" y="4343400"/>
            <a:ext cx="3429000" cy="25146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 y="0"/>
            <a:ext cx="3293159" cy="2209800"/>
          </a:xfrm>
          <a:prstGeom prst="rect">
            <a:avLst/>
          </a:prstGeom>
          <a:noFill/>
          <a:ln>
            <a:noFill/>
          </a:ln>
          <a:effectLst>
            <a:softEdge rad="635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980525"/>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ACTS OF MERCY</a:t>
            </a:r>
            <a:br>
              <a:rPr lang="en-US" sz="3500" b="1" dirty="0">
                <a:solidFill>
                  <a:srgbClr val="FF0000"/>
                </a:solidFill>
                <a:latin typeface="Cooper Std Black" pitchFamily="18" charset="0"/>
                <a:cs typeface="Times New Roman" pitchFamily="18" charset="0"/>
              </a:rPr>
            </a:br>
            <a:r>
              <a:rPr lang="en-US" sz="2500" b="1" dirty="0">
                <a:solidFill>
                  <a:srgbClr val="00B0F0"/>
                </a:solidFill>
                <a:latin typeface="Cooper Std Black" pitchFamily="18" charset="0"/>
                <a:cs typeface="Times New Roman" pitchFamily="18" charset="0"/>
              </a:rPr>
              <a:t>Abstinence, fasting and prayer</a:t>
            </a:r>
          </a:p>
        </p:txBody>
      </p:sp>
      <p:sp>
        <p:nvSpPr>
          <p:cNvPr id="8" name="TextBox 7"/>
          <p:cNvSpPr txBox="1"/>
          <p:nvPr/>
        </p:nvSpPr>
        <p:spPr>
          <a:xfrm>
            <a:off x="685800" y="2483584"/>
            <a:ext cx="7848600" cy="1631216"/>
          </a:xfrm>
          <a:prstGeom prst="rect">
            <a:avLst/>
          </a:prstGeom>
          <a:noFill/>
        </p:spPr>
        <p:txBody>
          <a:bodyPr wrap="square" rtlCol="0">
            <a:spAutoFit/>
          </a:bodyPr>
          <a:lstStyle/>
          <a:p>
            <a:pPr algn="ctr"/>
            <a:r>
              <a:rPr lang="en-US" sz="2500" dirty="0">
                <a:latin typeface="Arial Narrow" pitchFamily="34" charset="0"/>
                <a:cs typeface="Times New Roman" pitchFamily="18" charset="0"/>
              </a:rPr>
              <a:t>CHILDREN CAN DO THINGS LIKE VISITING THE SICK AND PRAYING FOR THEM HELPING THE POOR THROUGH MONEY RAISED BY SIMPLE ACTS OF SERVICE AND ENCOURAGING PARENTS IN CHARITABLE DEEDS LIKE AIMSGIVING. </a:t>
            </a:r>
          </a:p>
        </p:txBody>
      </p:sp>
    </p:spTree>
    <p:extLst>
      <p:ext uri="{BB962C8B-B14F-4D97-AF65-F5344CB8AC3E}">
        <p14:creationId xmlns="" xmlns:p14="http://schemas.microsoft.com/office/powerpoint/2010/main" val="169901739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cccusa.org/gifs/lent2011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4211960" cy="6857999"/>
          </a:xfrm>
          <a:prstGeom prst="rect">
            <a:avLst/>
          </a:prstGeom>
          <a:ln>
            <a:noFill/>
          </a:ln>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191000" y="370925"/>
            <a:ext cx="4953000" cy="924475"/>
          </a:xfrm>
        </p:spPr>
        <p:txBody>
          <a:bodyPr>
            <a:normAutofit/>
          </a:bodyPr>
          <a:lstStyle/>
          <a:p>
            <a:pPr algn="ctr"/>
            <a:r>
              <a:rPr lang="en-US" sz="3500" b="1" cap="none" dirty="0">
                <a:solidFill>
                  <a:srgbClr val="FF0000"/>
                </a:solidFill>
                <a:effectLst/>
                <a:latin typeface="Cooper Std Black" pitchFamily="18" charset="0"/>
                <a:cs typeface="Times New Roman" pitchFamily="18" charset="0"/>
              </a:rPr>
              <a:t>SEASON OF LENT</a:t>
            </a:r>
          </a:p>
        </p:txBody>
      </p:sp>
      <p:sp>
        <p:nvSpPr>
          <p:cNvPr id="5" name="TextBox 4"/>
          <p:cNvSpPr txBox="1"/>
          <p:nvPr/>
        </p:nvSpPr>
        <p:spPr>
          <a:xfrm>
            <a:off x="4495800" y="1936015"/>
            <a:ext cx="4419600" cy="4159985"/>
          </a:xfrm>
          <a:prstGeom prst="rect">
            <a:avLst/>
          </a:prstGeom>
          <a:noFill/>
        </p:spPr>
        <p:txBody>
          <a:bodyPr wrap="square" rtlCol="0">
            <a:spAutoFit/>
          </a:bodyPr>
          <a:lstStyle/>
          <a:p>
            <a:pPr algn="ctr">
              <a:lnSpc>
                <a:spcPct val="150000"/>
              </a:lnSpc>
            </a:pPr>
            <a:r>
              <a:rPr lang="en-US" sz="3000" dirty="0">
                <a:latin typeface="Arial Narrow" pitchFamily="34" charset="0"/>
                <a:cs typeface="Times New Roman" pitchFamily="18" charset="0"/>
              </a:rPr>
              <a:t>Fourth Season .</a:t>
            </a:r>
          </a:p>
          <a:p>
            <a:pPr algn="ctr">
              <a:lnSpc>
                <a:spcPct val="150000"/>
              </a:lnSpc>
            </a:pPr>
            <a:r>
              <a:rPr lang="en-US" sz="3000" dirty="0">
                <a:latin typeface="Arial Narrow" pitchFamily="34" charset="0"/>
                <a:cs typeface="Times New Roman" pitchFamily="18" charset="0"/>
              </a:rPr>
              <a:t>We commemorate the time Jesus spent in the wilderness in fasting and prayer for preparation for his public life.</a:t>
            </a:r>
          </a:p>
          <a:p>
            <a:pPr>
              <a:lnSpc>
                <a:spcPct val="150000"/>
              </a:lnSpc>
            </a:pPr>
            <a:endParaRPr lang="en-US" sz="3000" dirty="0">
              <a:latin typeface="Arial Narrow" pitchFamily="34" charset="0"/>
              <a:cs typeface="Times New Roman" pitchFamily="18" charset="0"/>
            </a:endParaRPr>
          </a:p>
        </p:txBody>
      </p:sp>
    </p:spTree>
    <p:extLst>
      <p:ext uri="{BB962C8B-B14F-4D97-AF65-F5344CB8AC3E}">
        <p14:creationId xmlns="" xmlns:p14="http://schemas.microsoft.com/office/powerpoint/2010/main" val="1304882954"/>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tholicbible101.com/Tempta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204357"/>
            <a:ext cx="6858000" cy="465364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0" y="533400"/>
            <a:ext cx="91440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3</a:t>
            </a:r>
          </a:p>
          <a:p>
            <a:pPr algn="ctr"/>
            <a:r>
              <a:rPr lang="en-US" sz="3500" b="1" dirty="0">
                <a:solidFill>
                  <a:srgbClr val="FF0000"/>
                </a:solidFill>
                <a:latin typeface="Cooper Std Black" pitchFamily="18" charset="0"/>
                <a:cs typeface="Times New Roman" pitchFamily="18" charset="0"/>
              </a:rPr>
              <a:t>JESUS WHO OVERCAME TEMPTATIONS</a:t>
            </a:r>
            <a:endParaRPr lang="en-US" sz="3500" b="1" dirty="0">
              <a:latin typeface="Cooper Std Black" pitchFamily="18" charset="0"/>
              <a:cs typeface="Times New Roman" pitchFamily="18" charset="0"/>
            </a:endParaRPr>
          </a:p>
        </p:txBody>
      </p:sp>
    </p:spTree>
    <p:extLst>
      <p:ext uri="{BB962C8B-B14F-4D97-AF65-F5344CB8AC3E}">
        <p14:creationId xmlns="" xmlns:p14="http://schemas.microsoft.com/office/powerpoint/2010/main"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4560085"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6" name="Picture 2" descr="http://wp.patheos.com/community/deaconsbench/files/2011/03/32920_021010-ash-wednesday-38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7429" y="0"/>
            <a:ext cx="4636571" cy="1752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0" y="1584176"/>
            <a:ext cx="9143999" cy="5301208"/>
          </a:xfrm>
        </p:spPr>
        <p:txBody>
          <a:bodyPr anchor="ctr">
            <a:noAutofit/>
          </a:bodyPr>
          <a:lstStyle/>
          <a:p>
            <a:pPr marL="0" indent="0" algn="ctr">
              <a:spcAft>
                <a:spcPts val="1800"/>
              </a:spcAft>
              <a:buNone/>
            </a:pPr>
            <a:r>
              <a:rPr lang="en-US" sz="2500" dirty="0">
                <a:solidFill>
                  <a:schemeClr val="tx1"/>
                </a:solidFill>
                <a:latin typeface="Arial Narrow" pitchFamily="34" charset="0"/>
                <a:cs typeface="Times New Roman" pitchFamily="18" charset="0"/>
              </a:rPr>
              <a:t>We meditate the passion of our Lord  and to pray.</a:t>
            </a:r>
          </a:p>
          <a:p>
            <a:pPr marL="0" indent="0" algn="ctr">
              <a:spcAft>
                <a:spcPts val="1800"/>
              </a:spcAft>
              <a:buNone/>
            </a:pPr>
            <a:r>
              <a:rPr lang="en-US" sz="2500" dirty="0">
                <a:solidFill>
                  <a:schemeClr val="tx1"/>
                </a:solidFill>
                <a:latin typeface="Arial Narrow" pitchFamily="34" charset="0"/>
                <a:cs typeface="Times New Roman" pitchFamily="18" charset="0"/>
              </a:rPr>
              <a:t>This is known  as Valiyanombu in Malayalam  </a:t>
            </a:r>
          </a:p>
          <a:p>
            <a:pPr marL="0" indent="0" algn="ctr">
              <a:spcAft>
                <a:spcPts val="1800"/>
              </a:spcAft>
              <a:buNone/>
            </a:pPr>
            <a:r>
              <a:rPr lang="en-US" sz="2500" dirty="0">
                <a:solidFill>
                  <a:schemeClr val="tx1"/>
                </a:solidFill>
                <a:latin typeface="Arial Narrow" pitchFamily="34" charset="0"/>
                <a:cs typeface="Times New Roman" pitchFamily="18" charset="0"/>
              </a:rPr>
              <a:t>The first Sunday of lent, seven weeks before Easter is called Pethurtha.</a:t>
            </a:r>
          </a:p>
          <a:p>
            <a:pPr marL="0" indent="0" algn="ctr">
              <a:spcAft>
                <a:spcPts val="1800"/>
              </a:spcAft>
              <a:buNone/>
            </a:pPr>
            <a:r>
              <a:rPr lang="en-US" sz="2500" dirty="0">
                <a:solidFill>
                  <a:schemeClr val="tx1"/>
                </a:solidFill>
                <a:latin typeface="Arial Narrow" pitchFamily="34" charset="0"/>
                <a:cs typeface="Times New Roman" pitchFamily="18" charset="0"/>
              </a:rPr>
              <a:t>At the start of lent we celebrate the repentance service where the priest applies ash on our foreheads.</a:t>
            </a:r>
          </a:p>
          <a:p>
            <a:pPr marL="0" indent="0" algn="ctr">
              <a:spcAft>
                <a:spcPts val="1800"/>
              </a:spcAft>
              <a:buNone/>
            </a:pPr>
            <a:r>
              <a:rPr lang="en-US" sz="2500" dirty="0">
                <a:solidFill>
                  <a:schemeClr val="tx1"/>
                </a:solidFill>
                <a:latin typeface="Arial Narrow" pitchFamily="34" charset="0"/>
                <a:cs typeface="Times New Roman" pitchFamily="18" charset="0"/>
              </a:rPr>
              <a:t>The </a:t>
            </a:r>
            <a:r>
              <a:rPr lang="en-US" sz="2500" dirty="0" err="1">
                <a:solidFill>
                  <a:schemeClr val="tx1"/>
                </a:solidFill>
                <a:latin typeface="Arial Narrow" pitchFamily="34" charset="0"/>
                <a:cs typeface="Times New Roman" pitchFamily="18" charset="0"/>
              </a:rPr>
              <a:t>lenten</a:t>
            </a:r>
            <a:r>
              <a:rPr lang="en-US" sz="2500" dirty="0">
                <a:solidFill>
                  <a:schemeClr val="tx1"/>
                </a:solidFill>
                <a:latin typeface="Arial Narrow" pitchFamily="34" charset="0"/>
                <a:cs typeface="Times New Roman" pitchFamily="18" charset="0"/>
              </a:rPr>
              <a:t> season invites us to recollect our sins and repent over these, and by doing penance for these, to start a new life in Jesus.</a:t>
            </a:r>
          </a:p>
        </p:txBody>
      </p:sp>
      <p:sp>
        <p:nvSpPr>
          <p:cNvPr id="8" name="Freeform 7"/>
          <p:cNvSpPr/>
          <p:nvPr/>
        </p:nvSpPr>
        <p:spPr>
          <a:xfrm>
            <a:off x="4932947" y="380999"/>
            <a:ext cx="308648" cy="1122947"/>
          </a:xfrm>
          <a:custGeom>
            <a:avLst/>
            <a:gdLst>
              <a:gd name="connsiteX0" fmla="*/ 168442 w 348916"/>
              <a:gd name="connsiteY0" fmla="*/ 30202 h 1269454"/>
              <a:gd name="connsiteX1" fmla="*/ 96253 w 348916"/>
              <a:gd name="connsiteY1" fmla="*/ 42233 h 1269454"/>
              <a:gd name="connsiteX2" fmla="*/ 84221 w 348916"/>
              <a:gd name="connsiteY2" fmla="*/ 78328 h 1269454"/>
              <a:gd name="connsiteX3" fmla="*/ 24064 w 348916"/>
              <a:gd name="connsiteY3" fmla="*/ 186612 h 1269454"/>
              <a:gd name="connsiteX4" fmla="*/ 0 w 348916"/>
              <a:gd name="connsiteY4" fmla="*/ 258802 h 1269454"/>
              <a:gd name="connsiteX5" fmla="*/ 12032 w 348916"/>
              <a:gd name="connsiteY5" fmla="*/ 607718 h 1269454"/>
              <a:gd name="connsiteX6" fmla="*/ 24064 w 348916"/>
              <a:gd name="connsiteY6" fmla="*/ 643812 h 1269454"/>
              <a:gd name="connsiteX7" fmla="*/ 36095 w 348916"/>
              <a:gd name="connsiteY7" fmla="*/ 703970 h 1269454"/>
              <a:gd name="connsiteX8" fmla="*/ 60158 w 348916"/>
              <a:gd name="connsiteY8" fmla="*/ 776160 h 1269454"/>
              <a:gd name="connsiteX9" fmla="*/ 84221 w 348916"/>
              <a:gd name="connsiteY9" fmla="*/ 872412 h 1269454"/>
              <a:gd name="connsiteX10" fmla="*/ 108285 w 348916"/>
              <a:gd name="connsiteY10" fmla="*/ 956633 h 1269454"/>
              <a:gd name="connsiteX11" fmla="*/ 132348 w 348916"/>
              <a:gd name="connsiteY11" fmla="*/ 1028823 h 1269454"/>
              <a:gd name="connsiteX12" fmla="*/ 180474 w 348916"/>
              <a:gd name="connsiteY12" fmla="*/ 1101012 h 1269454"/>
              <a:gd name="connsiteX13" fmla="*/ 216569 w 348916"/>
              <a:gd name="connsiteY13" fmla="*/ 1185233 h 1269454"/>
              <a:gd name="connsiteX14" fmla="*/ 228600 w 348916"/>
              <a:gd name="connsiteY14" fmla="*/ 1233360 h 1269454"/>
              <a:gd name="connsiteX15" fmla="*/ 288758 w 348916"/>
              <a:gd name="connsiteY15" fmla="*/ 1269454 h 1269454"/>
              <a:gd name="connsiteX16" fmla="*/ 324853 w 348916"/>
              <a:gd name="connsiteY16" fmla="*/ 1257423 h 1269454"/>
              <a:gd name="connsiteX17" fmla="*/ 348916 w 348916"/>
              <a:gd name="connsiteY17" fmla="*/ 1137107 h 1269454"/>
              <a:gd name="connsiteX18" fmla="*/ 336885 w 348916"/>
              <a:gd name="connsiteY18" fmla="*/ 824286 h 1269454"/>
              <a:gd name="connsiteX19" fmla="*/ 324853 w 348916"/>
              <a:gd name="connsiteY19" fmla="*/ 788191 h 1269454"/>
              <a:gd name="connsiteX20" fmla="*/ 312821 w 348916"/>
              <a:gd name="connsiteY20" fmla="*/ 740065 h 1269454"/>
              <a:gd name="connsiteX21" fmla="*/ 288758 w 348916"/>
              <a:gd name="connsiteY21" fmla="*/ 703970 h 1269454"/>
              <a:gd name="connsiteX22" fmla="*/ 252664 w 348916"/>
              <a:gd name="connsiteY22" fmla="*/ 595686 h 1269454"/>
              <a:gd name="connsiteX23" fmla="*/ 240632 w 348916"/>
              <a:gd name="connsiteY23" fmla="*/ 559591 h 1269454"/>
              <a:gd name="connsiteX24" fmla="*/ 216569 w 348916"/>
              <a:gd name="connsiteY24" fmla="*/ 415212 h 1269454"/>
              <a:gd name="connsiteX25" fmla="*/ 204537 w 348916"/>
              <a:gd name="connsiteY25" fmla="*/ 102391 h 1269454"/>
              <a:gd name="connsiteX26" fmla="*/ 192506 w 348916"/>
              <a:gd name="connsiteY26" fmla="*/ 66296 h 1269454"/>
              <a:gd name="connsiteX27" fmla="*/ 168442 w 348916"/>
              <a:gd name="connsiteY27" fmla="*/ 30202 h 12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916" h="1269454">
                <a:moveTo>
                  <a:pt x="168442" y="30202"/>
                </a:moveTo>
                <a:cubicBezTo>
                  <a:pt x="152400" y="26192"/>
                  <a:pt x="117434" y="30130"/>
                  <a:pt x="96253" y="42233"/>
                </a:cubicBezTo>
                <a:cubicBezTo>
                  <a:pt x="85241" y="48525"/>
                  <a:pt x="90513" y="67316"/>
                  <a:pt x="84221" y="78328"/>
                </a:cubicBezTo>
                <a:cubicBezTo>
                  <a:pt x="22043" y="187140"/>
                  <a:pt x="69711" y="61083"/>
                  <a:pt x="24064" y="186612"/>
                </a:cubicBezTo>
                <a:cubicBezTo>
                  <a:pt x="15396" y="210450"/>
                  <a:pt x="0" y="258802"/>
                  <a:pt x="0" y="258802"/>
                </a:cubicBezTo>
                <a:cubicBezTo>
                  <a:pt x="4011" y="375107"/>
                  <a:pt x="4772" y="491570"/>
                  <a:pt x="12032" y="607718"/>
                </a:cubicBezTo>
                <a:cubicBezTo>
                  <a:pt x="12823" y="620376"/>
                  <a:pt x="20988" y="631508"/>
                  <a:pt x="24064" y="643812"/>
                </a:cubicBezTo>
                <a:cubicBezTo>
                  <a:pt x="29024" y="663651"/>
                  <a:pt x="30714" y="684241"/>
                  <a:pt x="36095" y="703970"/>
                </a:cubicBezTo>
                <a:cubicBezTo>
                  <a:pt x="42769" y="728441"/>
                  <a:pt x="54006" y="751552"/>
                  <a:pt x="60158" y="776160"/>
                </a:cubicBezTo>
                <a:cubicBezTo>
                  <a:pt x="68179" y="808244"/>
                  <a:pt x="73763" y="841038"/>
                  <a:pt x="84221" y="872412"/>
                </a:cubicBezTo>
                <a:cubicBezTo>
                  <a:pt x="124648" y="993689"/>
                  <a:pt x="62973" y="805595"/>
                  <a:pt x="108285" y="956633"/>
                </a:cubicBezTo>
                <a:cubicBezTo>
                  <a:pt x="115574" y="980928"/>
                  <a:pt x="118278" y="1007718"/>
                  <a:pt x="132348" y="1028823"/>
                </a:cubicBezTo>
                <a:lnTo>
                  <a:pt x="180474" y="1101012"/>
                </a:lnTo>
                <a:cubicBezTo>
                  <a:pt x="215020" y="1239193"/>
                  <a:pt x="166713" y="1068900"/>
                  <a:pt x="216569" y="1185233"/>
                </a:cubicBezTo>
                <a:cubicBezTo>
                  <a:pt x="223083" y="1200432"/>
                  <a:pt x="221205" y="1218570"/>
                  <a:pt x="228600" y="1233360"/>
                </a:cubicBezTo>
                <a:cubicBezTo>
                  <a:pt x="241812" y="1259784"/>
                  <a:pt x="264061" y="1261222"/>
                  <a:pt x="288758" y="1269454"/>
                </a:cubicBezTo>
                <a:cubicBezTo>
                  <a:pt x="300790" y="1265444"/>
                  <a:pt x="319605" y="1268969"/>
                  <a:pt x="324853" y="1257423"/>
                </a:cubicBezTo>
                <a:cubicBezTo>
                  <a:pt x="341777" y="1220189"/>
                  <a:pt x="348916" y="1137107"/>
                  <a:pt x="348916" y="1137107"/>
                </a:cubicBezTo>
                <a:cubicBezTo>
                  <a:pt x="344906" y="1032833"/>
                  <a:pt x="344064" y="928389"/>
                  <a:pt x="336885" y="824286"/>
                </a:cubicBezTo>
                <a:cubicBezTo>
                  <a:pt x="336012" y="811634"/>
                  <a:pt x="328337" y="800386"/>
                  <a:pt x="324853" y="788191"/>
                </a:cubicBezTo>
                <a:cubicBezTo>
                  <a:pt x="320310" y="772292"/>
                  <a:pt x="319335" y="755264"/>
                  <a:pt x="312821" y="740065"/>
                </a:cubicBezTo>
                <a:cubicBezTo>
                  <a:pt x="307125" y="726774"/>
                  <a:pt x="296779" y="716002"/>
                  <a:pt x="288758" y="703970"/>
                </a:cubicBezTo>
                <a:lnTo>
                  <a:pt x="252664" y="595686"/>
                </a:lnTo>
                <a:cubicBezTo>
                  <a:pt x="248653" y="583654"/>
                  <a:pt x="243119" y="572027"/>
                  <a:pt x="240632" y="559591"/>
                </a:cubicBezTo>
                <a:cubicBezTo>
                  <a:pt x="223038" y="471625"/>
                  <a:pt x="231492" y="519677"/>
                  <a:pt x="216569" y="415212"/>
                </a:cubicBezTo>
                <a:cubicBezTo>
                  <a:pt x="212558" y="310938"/>
                  <a:pt x="211716" y="206494"/>
                  <a:pt x="204537" y="102391"/>
                </a:cubicBezTo>
                <a:cubicBezTo>
                  <a:pt x="203664" y="89739"/>
                  <a:pt x="202409" y="74219"/>
                  <a:pt x="192506" y="66296"/>
                </a:cubicBezTo>
                <a:cubicBezTo>
                  <a:pt x="109635" y="0"/>
                  <a:pt x="184484" y="34212"/>
                  <a:pt x="168442" y="30202"/>
                </a:cubicBezTo>
                <a:close/>
              </a:path>
            </a:pathLst>
          </a:custGeom>
          <a:gradFill flip="none" rotWithShape="1">
            <a:gsLst>
              <a:gs pos="0">
                <a:schemeClr val="tx1"/>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3993892">
            <a:off x="4917358" y="296406"/>
            <a:ext cx="252467" cy="918544"/>
          </a:xfrm>
          <a:custGeom>
            <a:avLst/>
            <a:gdLst>
              <a:gd name="connsiteX0" fmla="*/ 168442 w 348916"/>
              <a:gd name="connsiteY0" fmla="*/ 30202 h 1269454"/>
              <a:gd name="connsiteX1" fmla="*/ 96253 w 348916"/>
              <a:gd name="connsiteY1" fmla="*/ 42233 h 1269454"/>
              <a:gd name="connsiteX2" fmla="*/ 84221 w 348916"/>
              <a:gd name="connsiteY2" fmla="*/ 78328 h 1269454"/>
              <a:gd name="connsiteX3" fmla="*/ 24064 w 348916"/>
              <a:gd name="connsiteY3" fmla="*/ 186612 h 1269454"/>
              <a:gd name="connsiteX4" fmla="*/ 0 w 348916"/>
              <a:gd name="connsiteY4" fmla="*/ 258802 h 1269454"/>
              <a:gd name="connsiteX5" fmla="*/ 12032 w 348916"/>
              <a:gd name="connsiteY5" fmla="*/ 607718 h 1269454"/>
              <a:gd name="connsiteX6" fmla="*/ 24064 w 348916"/>
              <a:gd name="connsiteY6" fmla="*/ 643812 h 1269454"/>
              <a:gd name="connsiteX7" fmla="*/ 36095 w 348916"/>
              <a:gd name="connsiteY7" fmla="*/ 703970 h 1269454"/>
              <a:gd name="connsiteX8" fmla="*/ 60158 w 348916"/>
              <a:gd name="connsiteY8" fmla="*/ 776160 h 1269454"/>
              <a:gd name="connsiteX9" fmla="*/ 84221 w 348916"/>
              <a:gd name="connsiteY9" fmla="*/ 872412 h 1269454"/>
              <a:gd name="connsiteX10" fmla="*/ 108285 w 348916"/>
              <a:gd name="connsiteY10" fmla="*/ 956633 h 1269454"/>
              <a:gd name="connsiteX11" fmla="*/ 132348 w 348916"/>
              <a:gd name="connsiteY11" fmla="*/ 1028823 h 1269454"/>
              <a:gd name="connsiteX12" fmla="*/ 180474 w 348916"/>
              <a:gd name="connsiteY12" fmla="*/ 1101012 h 1269454"/>
              <a:gd name="connsiteX13" fmla="*/ 216569 w 348916"/>
              <a:gd name="connsiteY13" fmla="*/ 1185233 h 1269454"/>
              <a:gd name="connsiteX14" fmla="*/ 228600 w 348916"/>
              <a:gd name="connsiteY14" fmla="*/ 1233360 h 1269454"/>
              <a:gd name="connsiteX15" fmla="*/ 288758 w 348916"/>
              <a:gd name="connsiteY15" fmla="*/ 1269454 h 1269454"/>
              <a:gd name="connsiteX16" fmla="*/ 324853 w 348916"/>
              <a:gd name="connsiteY16" fmla="*/ 1257423 h 1269454"/>
              <a:gd name="connsiteX17" fmla="*/ 348916 w 348916"/>
              <a:gd name="connsiteY17" fmla="*/ 1137107 h 1269454"/>
              <a:gd name="connsiteX18" fmla="*/ 336885 w 348916"/>
              <a:gd name="connsiteY18" fmla="*/ 824286 h 1269454"/>
              <a:gd name="connsiteX19" fmla="*/ 324853 w 348916"/>
              <a:gd name="connsiteY19" fmla="*/ 788191 h 1269454"/>
              <a:gd name="connsiteX20" fmla="*/ 312821 w 348916"/>
              <a:gd name="connsiteY20" fmla="*/ 740065 h 1269454"/>
              <a:gd name="connsiteX21" fmla="*/ 288758 w 348916"/>
              <a:gd name="connsiteY21" fmla="*/ 703970 h 1269454"/>
              <a:gd name="connsiteX22" fmla="*/ 252664 w 348916"/>
              <a:gd name="connsiteY22" fmla="*/ 595686 h 1269454"/>
              <a:gd name="connsiteX23" fmla="*/ 240632 w 348916"/>
              <a:gd name="connsiteY23" fmla="*/ 559591 h 1269454"/>
              <a:gd name="connsiteX24" fmla="*/ 216569 w 348916"/>
              <a:gd name="connsiteY24" fmla="*/ 415212 h 1269454"/>
              <a:gd name="connsiteX25" fmla="*/ 204537 w 348916"/>
              <a:gd name="connsiteY25" fmla="*/ 102391 h 1269454"/>
              <a:gd name="connsiteX26" fmla="*/ 192506 w 348916"/>
              <a:gd name="connsiteY26" fmla="*/ 66296 h 1269454"/>
              <a:gd name="connsiteX27" fmla="*/ 168442 w 348916"/>
              <a:gd name="connsiteY27" fmla="*/ 30202 h 12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916" h="1269454">
                <a:moveTo>
                  <a:pt x="168442" y="30202"/>
                </a:moveTo>
                <a:cubicBezTo>
                  <a:pt x="152400" y="26192"/>
                  <a:pt x="117434" y="30130"/>
                  <a:pt x="96253" y="42233"/>
                </a:cubicBezTo>
                <a:cubicBezTo>
                  <a:pt x="85241" y="48525"/>
                  <a:pt x="90513" y="67316"/>
                  <a:pt x="84221" y="78328"/>
                </a:cubicBezTo>
                <a:cubicBezTo>
                  <a:pt x="22043" y="187140"/>
                  <a:pt x="69711" y="61083"/>
                  <a:pt x="24064" y="186612"/>
                </a:cubicBezTo>
                <a:cubicBezTo>
                  <a:pt x="15396" y="210450"/>
                  <a:pt x="0" y="258802"/>
                  <a:pt x="0" y="258802"/>
                </a:cubicBezTo>
                <a:cubicBezTo>
                  <a:pt x="4011" y="375107"/>
                  <a:pt x="4772" y="491570"/>
                  <a:pt x="12032" y="607718"/>
                </a:cubicBezTo>
                <a:cubicBezTo>
                  <a:pt x="12823" y="620376"/>
                  <a:pt x="20988" y="631508"/>
                  <a:pt x="24064" y="643812"/>
                </a:cubicBezTo>
                <a:cubicBezTo>
                  <a:pt x="29024" y="663651"/>
                  <a:pt x="30714" y="684241"/>
                  <a:pt x="36095" y="703970"/>
                </a:cubicBezTo>
                <a:cubicBezTo>
                  <a:pt x="42769" y="728441"/>
                  <a:pt x="54006" y="751552"/>
                  <a:pt x="60158" y="776160"/>
                </a:cubicBezTo>
                <a:cubicBezTo>
                  <a:pt x="68179" y="808244"/>
                  <a:pt x="73763" y="841038"/>
                  <a:pt x="84221" y="872412"/>
                </a:cubicBezTo>
                <a:cubicBezTo>
                  <a:pt x="124648" y="993689"/>
                  <a:pt x="62973" y="805595"/>
                  <a:pt x="108285" y="956633"/>
                </a:cubicBezTo>
                <a:cubicBezTo>
                  <a:pt x="115574" y="980928"/>
                  <a:pt x="118278" y="1007718"/>
                  <a:pt x="132348" y="1028823"/>
                </a:cubicBezTo>
                <a:lnTo>
                  <a:pt x="180474" y="1101012"/>
                </a:lnTo>
                <a:cubicBezTo>
                  <a:pt x="215020" y="1239193"/>
                  <a:pt x="166713" y="1068900"/>
                  <a:pt x="216569" y="1185233"/>
                </a:cubicBezTo>
                <a:cubicBezTo>
                  <a:pt x="223083" y="1200432"/>
                  <a:pt x="221205" y="1218570"/>
                  <a:pt x="228600" y="1233360"/>
                </a:cubicBezTo>
                <a:cubicBezTo>
                  <a:pt x="241812" y="1259784"/>
                  <a:pt x="264061" y="1261222"/>
                  <a:pt x="288758" y="1269454"/>
                </a:cubicBezTo>
                <a:cubicBezTo>
                  <a:pt x="300790" y="1265444"/>
                  <a:pt x="319605" y="1268969"/>
                  <a:pt x="324853" y="1257423"/>
                </a:cubicBezTo>
                <a:cubicBezTo>
                  <a:pt x="341777" y="1220189"/>
                  <a:pt x="348916" y="1137107"/>
                  <a:pt x="348916" y="1137107"/>
                </a:cubicBezTo>
                <a:cubicBezTo>
                  <a:pt x="344906" y="1032833"/>
                  <a:pt x="344064" y="928389"/>
                  <a:pt x="336885" y="824286"/>
                </a:cubicBezTo>
                <a:cubicBezTo>
                  <a:pt x="336012" y="811634"/>
                  <a:pt x="328337" y="800386"/>
                  <a:pt x="324853" y="788191"/>
                </a:cubicBezTo>
                <a:cubicBezTo>
                  <a:pt x="320310" y="772292"/>
                  <a:pt x="319335" y="755264"/>
                  <a:pt x="312821" y="740065"/>
                </a:cubicBezTo>
                <a:cubicBezTo>
                  <a:pt x="307125" y="726774"/>
                  <a:pt x="296779" y="716002"/>
                  <a:pt x="288758" y="703970"/>
                </a:cubicBezTo>
                <a:lnTo>
                  <a:pt x="252664" y="595686"/>
                </a:lnTo>
                <a:cubicBezTo>
                  <a:pt x="248653" y="583654"/>
                  <a:pt x="243119" y="572027"/>
                  <a:pt x="240632" y="559591"/>
                </a:cubicBezTo>
                <a:cubicBezTo>
                  <a:pt x="223038" y="471625"/>
                  <a:pt x="231492" y="519677"/>
                  <a:pt x="216569" y="415212"/>
                </a:cubicBezTo>
                <a:cubicBezTo>
                  <a:pt x="212558" y="310938"/>
                  <a:pt x="211716" y="206494"/>
                  <a:pt x="204537" y="102391"/>
                </a:cubicBezTo>
                <a:cubicBezTo>
                  <a:pt x="203664" y="89739"/>
                  <a:pt x="202409" y="74219"/>
                  <a:pt x="192506" y="66296"/>
                </a:cubicBezTo>
                <a:cubicBezTo>
                  <a:pt x="109635" y="0"/>
                  <a:pt x="184484" y="34212"/>
                  <a:pt x="168442" y="30202"/>
                </a:cubicBezTo>
                <a:close/>
              </a:path>
            </a:pathLst>
          </a:custGeom>
          <a:gradFill flip="none" rotWithShape="1">
            <a:gsLst>
              <a:gs pos="0">
                <a:schemeClr val="tx1"/>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61855849"/>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ilanslutheranchurch.com/attachments/Image/holyweek_3802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19059"/>
          <a:stretch>
            <a:fillRect/>
          </a:stretch>
        </p:blipFill>
        <p:spPr bwMode="auto">
          <a:xfrm>
            <a:off x="9456" y="1295400"/>
            <a:ext cx="9134544"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HOLY  WEEK</a:t>
            </a:r>
          </a:p>
        </p:txBody>
      </p:sp>
    </p:spTree>
    <p:extLst>
      <p:ext uri="{BB962C8B-B14F-4D97-AF65-F5344CB8AC3E}">
        <p14:creationId xmlns="" xmlns:p14="http://schemas.microsoft.com/office/powerpoint/2010/main" val="4182728573"/>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http://www.nasranifoundation.org/articles/images/pesah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420042"/>
            <a:ext cx="4572000" cy="3437958"/>
          </a:xfrm>
          <a:prstGeom prst="rect">
            <a:avLst/>
          </a:prstGeom>
          <a:noFill/>
          <a:extLst>
            <a:ext uri="{909E8E84-426E-40DD-AFC4-6F175D3DCCD1}">
              <a14:hiddenFill xmlns=""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0040"/>
            <a:ext cx="4571999" cy="3437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457200" y="457200"/>
            <a:ext cx="8229600" cy="3170099"/>
          </a:xfrm>
          <a:prstGeom prst="rect">
            <a:avLst/>
          </a:prstGeom>
          <a:noFill/>
        </p:spPr>
        <p:txBody>
          <a:bodyPr wrap="square" rtlCol="0">
            <a:spAutoFit/>
          </a:bodyPr>
          <a:lstStyle/>
          <a:p>
            <a:pPr algn="ctr"/>
            <a:r>
              <a:rPr lang="en-US" sz="2500" dirty="0">
                <a:latin typeface="Arial Narrow" pitchFamily="34" charset="0"/>
                <a:cs typeface="Times New Roman" pitchFamily="18" charset="0"/>
              </a:rPr>
              <a:t>The last week of lent as Holy Week.</a:t>
            </a:r>
          </a:p>
          <a:p>
            <a:pPr algn="ctr"/>
            <a:endParaRPr lang="en-US" sz="2500" dirty="0">
              <a:latin typeface="Arial Narrow" pitchFamily="34" charset="0"/>
              <a:cs typeface="Times New Roman" pitchFamily="18" charset="0"/>
            </a:endParaRPr>
          </a:p>
          <a:p>
            <a:pPr algn="ctr"/>
            <a:r>
              <a:rPr lang="en-US" sz="2500" dirty="0">
                <a:latin typeface="Arial Narrow" pitchFamily="34" charset="0"/>
                <a:cs typeface="Times New Roman" pitchFamily="18" charset="0"/>
              </a:rPr>
              <a:t>Starting with Palm Sunday.</a:t>
            </a:r>
          </a:p>
          <a:p>
            <a:pPr algn="ctr"/>
            <a:endParaRPr lang="en-US" sz="2500" dirty="0">
              <a:latin typeface="Arial Narrow" pitchFamily="34" charset="0"/>
              <a:cs typeface="Times New Roman" pitchFamily="18" charset="0"/>
            </a:endParaRPr>
          </a:p>
          <a:p>
            <a:pPr algn="ctr"/>
            <a:r>
              <a:rPr lang="en-US" sz="2500" dirty="0">
                <a:latin typeface="Arial Narrow" pitchFamily="34" charset="0"/>
                <a:cs typeface="Times New Roman" pitchFamily="18" charset="0"/>
              </a:rPr>
              <a:t>We remember the Institution of Holy Eucharist and the Priesthood On Maundy Thursday.  That evening in our homes we observe the service of Sacred bread.</a:t>
            </a:r>
          </a:p>
          <a:p>
            <a:pPr algn="ctr"/>
            <a:endParaRPr lang="en-US" sz="2500" dirty="0">
              <a:latin typeface="Arial Narrow" pitchFamily="34" charset="0"/>
              <a:cs typeface="Times New Roman" pitchFamily="18" charset="0"/>
            </a:endParaRPr>
          </a:p>
        </p:txBody>
      </p:sp>
    </p:spTree>
    <p:extLst>
      <p:ext uri="{BB962C8B-B14F-4D97-AF65-F5344CB8AC3E}">
        <p14:creationId xmlns="" xmlns:p14="http://schemas.microsoft.com/office/powerpoint/2010/main" val="375634031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http://vardhanksv.files.wordpress.com/2012/04/passion_of_the_christ_by_saviourmach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3030" r="4545"/>
          <a:stretch>
            <a:fillRect/>
          </a:stretch>
        </p:blipFill>
        <p:spPr bwMode="auto">
          <a:xfrm>
            <a:off x="0" y="2209800"/>
            <a:ext cx="6100763" cy="4648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200400" y="4876800"/>
            <a:ext cx="5715000" cy="924475"/>
          </a:xfrm>
        </p:spPr>
        <p:txBody>
          <a:bodyPr>
            <a:normAutofit fontScale="90000"/>
          </a:bodyPr>
          <a:lstStyle/>
          <a:p>
            <a:pPr algn="ctr"/>
            <a:r>
              <a:rPr lang="en-US" sz="4000" b="1" dirty="0">
                <a:solidFill>
                  <a:srgbClr val="FF0000"/>
                </a:solidFill>
                <a:latin typeface="Cooper Std Black" pitchFamily="18" charset="0"/>
                <a:cs typeface="Times New Roman" pitchFamily="18" charset="0"/>
              </a:rPr>
              <a:t>We recollect and remember</a:t>
            </a:r>
          </a:p>
        </p:txBody>
      </p:sp>
      <p:sp>
        <p:nvSpPr>
          <p:cNvPr id="3" name="Content Placeholder 2"/>
          <p:cNvSpPr>
            <a:spLocks noGrp="1"/>
          </p:cNvSpPr>
          <p:nvPr>
            <p:ph idx="1"/>
          </p:nvPr>
        </p:nvSpPr>
        <p:spPr>
          <a:xfrm>
            <a:off x="228600" y="528465"/>
            <a:ext cx="8686800" cy="1528935"/>
          </a:xfrm>
        </p:spPr>
        <p:txBody>
          <a:bodyPr>
            <a:normAutofit/>
          </a:bodyPr>
          <a:lstStyle/>
          <a:p>
            <a:pPr>
              <a:buFont typeface="Wingdings" pitchFamily="2" charset="2"/>
              <a:buChar char="Ø"/>
            </a:pPr>
            <a:r>
              <a:rPr lang="en-US" sz="2500" b="1" dirty="0">
                <a:solidFill>
                  <a:srgbClr val="FFFF00"/>
                </a:solidFill>
                <a:latin typeface="Arial Narrow" pitchFamily="34" charset="0"/>
                <a:cs typeface="Times New Roman" pitchFamily="18" charset="0"/>
              </a:rPr>
              <a:t>On Good Friday -  passion, crucifixion and death of Jesus.</a:t>
            </a:r>
          </a:p>
          <a:p>
            <a:pPr algn="just">
              <a:buFont typeface="Wingdings" pitchFamily="2" charset="2"/>
              <a:buChar char="Ø"/>
            </a:pPr>
            <a:r>
              <a:rPr lang="en-US" sz="2500" b="1" dirty="0">
                <a:solidFill>
                  <a:srgbClr val="FFFF00"/>
                </a:solidFill>
                <a:latin typeface="Arial Narrow" pitchFamily="34" charset="0"/>
                <a:cs typeface="Times New Roman" pitchFamily="18" charset="0"/>
              </a:rPr>
              <a:t>On Holy Saturday  - Sorrows of Our Lady</a:t>
            </a:r>
          </a:p>
          <a:p>
            <a:pPr>
              <a:buFont typeface="Wingdings" pitchFamily="2" charset="2"/>
              <a:buChar char="Ø"/>
            </a:pPr>
            <a:r>
              <a:rPr lang="en-US" sz="2500" b="1" dirty="0">
                <a:solidFill>
                  <a:srgbClr val="FFFF00"/>
                </a:solidFill>
                <a:latin typeface="Arial Narrow" pitchFamily="34" charset="0"/>
                <a:cs typeface="Times New Roman" pitchFamily="18" charset="0"/>
              </a:rPr>
              <a:t>On Sunday - Resurrection of Jesus.</a:t>
            </a:r>
          </a:p>
        </p:txBody>
      </p:sp>
    </p:spTree>
    <p:extLst>
      <p:ext uri="{BB962C8B-B14F-4D97-AF65-F5344CB8AC3E}">
        <p14:creationId xmlns="" xmlns:p14="http://schemas.microsoft.com/office/powerpoint/2010/main" val="1323209964"/>
      </p:ext>
    </p:extLst>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hristian_communion_9138.jpg"/>
          <p:cNvPicPr>
            <a:picLocks noChangeAspect="1" noChangeArrowheads="1"/>
          </p:cNvPicPr>
          <p:nvPr/>
        </p:nvPicPr>
        <p:blipFill>
          <a:blip r:embed="rId2" cstate="print"/>
          <a:srcRect/>
          <a:stretch>
            <a:fillRect/>
          </a:stretch>
        </p:blipFill>
        <p:spPr bwMode="auto">
          <a:xfrm>
            <a:off x="2590800" y="0"/>
            <a:ext cx="3962400" cy="4190374"/>
          </a:xfrm>
          <a:prstGeom prst="ellipse">
            <a:avLst/>
          </a:prstGeom>
          <a:noFill/>
          <a:effectLst>
            <a:softEdge rad="635000"/>
          </a:effectLst>
        </p:spPr>
      </p:pic>
      <p:sp>
        <p:nvSpPr>
          <p:cNvPr id="5" name="TextBox 4"/>
          <p:cNvSpPr txBox="1"/>
          <p:nvPr/>
        </p:nvSpPr>
        <p:spPr>
          <a:xfrm>
            <a:off x="381000" y="3733800"/>
            <a:ext cx="8305800" cy="2862322"/>
          </a:xfrm>
          <a:prstGeom prst="rect">
            <a:avLst/>
          </a:prstGeom>
          <a:noFill/>
        </p:spPr>
        <p:txBody>
          <a:bodyPr wrap="square" rtlCol="0">
            <a:spAutoFit/>
          </a:bodyPr>
          <a:lstStyle/>
          <a:p>
            <a:pPr algn="just"/>
            <a:r>
              <a:rPr lang="en-US" sz="3000" dirty="0">
                <a:latin typeface="Arial Narrow" pitchFamily="34" charset="0"/>
                <a:cs typeface="Times New Roman" pitchFamily="18" charset="0"/>
              </a:rPr>
              <a:t>	As we pray in the Holy Mass, let us please God, the Father, Son and the Holy Spirit, by fasting, prayer and repentance.  This lead us holy lives, overcoming temptation and gaining spiritual strength by living in accordance with Holy Word of God, a life of abstinence, fasting and prayer.</a:t>
            </a:r>
          </a:p>
        </p:txBody>
      </p:sp>
    </p:spTree>
    <p:extLst>
      <p:ext uri="{BB962C8B-B14F-4D97-AF65-F5344CB8AC3E}">
        <p14:creationId xmlns="" xmlns:p14="http://schemas.microsoft.com/office/powerpoint/2010/main" val="2215776034"/>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2098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685800" y="2971800"/>
            <a:ext cx="7772400" cy="1143000"/>
          </a:xfrm>
        </p:spPr>
        <p:txBody>
          <a:bodyPr>
            <a:noAutofit/>
          </a:bodyPr>
          <a:lstStyle/>
          <a:p>
            <a:pPr algn="ctr">
              <a:buNone/>
            </a:pPr>
            <a:r>
              <a:rPr lang="en-US" sz="2500" dirty="0">
                <a:solidFill>
                  <a:schemeClr val="tx1"/>
                </a:solidFill>
                <a:latin typeface="Arial Narrow" pitchFamily="34" charset="0"/>
                <a:cs typeface="Times New Roman" pitchFamily="18" charset="0"/>
              </a:rPr>
              <a:t>O! Jesus, you, who were led to the wilderness by the </a:t>
            </a:r>
          </a:p>
          <a:p>
            <a:pPr algn="ctr">
              <a:buNone/>
            </a:pPr>
            <a:r>
              <a:rPr lang="en-US" sz="2500" dirty="0">
                <a:solidFill>
                  <a:schemeClr val="tx1"/>
                </a:solidFill>
                <a:latin typeface="Arial Narrow" pitchFamily="34" charset="0"/>
                <a:cs typeface="Times New Roman" pitchFamily="18" charset="0"/>
              </a:rPr>
              <a:t>Holy Sprint and fasted for forty days and nights, help us to be filled with the Spirit of fasting and penance.</a:t>
            </a:r>
            <a:endParaRPr lang="en-US" sz="25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Mathew 4: 1-11</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0386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"One does not live by bread alone but by every</a:t>
            </a:r>
          </a:p>
          <a:p>
            <a:pPr algn="ctr">
              <a:buNone/>
            </a:pPr>
            <a:r>
              <a:rPr lang="en-US" sz="3000" dirty="0">
                <a:solidFill>
                  <a:schemeClr val="tx1"/>
                </a:solidFill>
                <a:latin typeface="Arial Narrow" pitchFamily="34" charset="0"/>
                <a:cs typeface="Times New Roman" pitchFamily="18" charset="0"/>
              </a:rPr>
              <a:t>word that comes from the mouth of God" (Mt.4:4).</a:t>
            </a:r>
            <a:endParaRPr lang="en-US" sz="3000" dirty="0">
              <a:solidFill>
                <a:schemeClr val="tx1"/>
              </a:solidFill>
              <a:latin typeface="Arial Narrow" pitchFamily="34" charset="0"/>
              <a:cs typeface="Times New Roman" pitchFamily="18" charset="0"/>
            </a:endParaRP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533508"/>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000108"/>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090586"/>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685800" y="20574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Write down some of the acts of penance that </a:t>
            </a:r>
          </a:p>
          <a:p>
            <a:pPr algn="ctr">
              <a:buNone/>
            </a:pPr>
            <a:r>
              <a:rPr lang="en-US" sz="3000" dirty="0">
                <a:solidFill>
                  <a:schemeClr val="tx1"/>
                </a:solidFill>
                <a:latin typeface="Arial Narrow" pitchFamily="34" charset="0"/>
                <a:cs typeface="Times New Roman" pitchFamily="18" charset="0"/>
              </a:rPr>
              <a:t>you can do during the season of lent.</a:t>
            </a:r>
            <a:endParaRPr lang="en-US" sz="3000" dirty="0">
              <a:solidFill>
                <a:schemeClr val="tx1"/>
              </a:solidFill>
              <a:latin typeface="Arial Narrow" pitchFamily="34" charset="0"/>
              <a:cs typeface="Times New Roman" pitchFamily="18" charset="0"/>
            </a:endParaRPr>
          </a:p>
        </p:txBody>
      </p:sp>
      <p:sp>
        <p:nvSpPr>
          <p:cNvPr id="10" name="TextBox 9"/>
          <p:cNvSpPr txBox="1"/>
          <p:nvPr/>
        </p:nvSpPr>
        <p:spPr>
          <a:xfrm>
            <a:off x="76200" y="4343400"/>
            <a:ext cx="8915400" cy="369332"/>
          </a:xfrm>
          <a:prstGeom prst="rect">
            <a:avLst/>
          </a:prstGeom>
          <a:noFill/>
        </p:spPr>
        <p:txBody>
          <a:bodyPr wrap="square" rtlCol="0">
            <a:spAutoFit/>
          </a:bodyPr>
          <a:lstStyle/>
          <a:p>
            <a:pPr algn="just"/>
            <a:r>
              <a:rPr lang="en-US" b="1" dirty="0"/>
              <a:t>……………………………………………………………………………………………………</a:t>
            </a:r>
          </a:p>
        </p:txBody>
      </p:sp>
      <p:sp>
        <p:nvSpPr>
          <p:cNvPr id="11" name="TextBox 10"/>
          <p:cNvSpPr txBox="1"/>
          <p:nvPr/>
        </p:nvSpPr>
        <p:spPr>
          <a:xfrm>
            <a:off x="76200" y="5117068"/>
            <a:ext cx="8915400" cy="369332"/>
          </a:xfrm>
          <a:prstGeom prst="rect">
            <a:avLst/>
          </a:prstGeom>
          <a:noFill/>
        </p:spPr>
        <p:txBody>
          <a:bodyPr wrap="square" rtlCol="0">
            <a:spAutoFit/>
          </a:bodyPr>
          <a:lstStyle/>
          <a:p>
            <a:pPr algn="just"/>
            <a:r>
              <a:rPr lang="en-US" b="1" dirty="0"/>
              <a:t>……………………………………………………………………………………………………</a:t>
            </a:r>
          </a:p>
        </p:txBody>
      </p:sp>
      <p:sp>
        <p:nvSpPr>
          <p:cNvPr id="12" name="TextBox 11"/>
          <p:cNvSpPr txBox="1"/>
          <p:nvPr/>
        </p:nvSpPr>
        <p:spPr>
          <a:xfrm>
            <a:off x="76200" y="6031468"/>
            <a:ext cx="8915400" cy="369332"/>
          </a:xfrm>
          <a:prstGeom prst="rect">
            <a:avLst/>
          </a:prstGeom>
          <a:noFill/>
        </p:spPr>
        <p:txBody>
          <a:bodyPr wrap="square" rtlCol="0">
            <a:spAutoFit/>
          </a:bodyPr>
          <a:lstStyle/>
          <a:p>
            <a:pPr algn="just"/>
            <a:r>
              <a:rPr lang="en-US" b="1" dirty="0"/>
              <a:t>……………………………………………………………………………………………………</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914400" y="3657600"/>
            <a:ext cx="73152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abstain from meat during</a:t>
            </a:r>
          </a:p>
          <a:p>
            <a:pPr marL="0" indent="0" algn="ctr">
              <a:buNone/>
            </a:pPr>
            <a:r>
              <a:rPr lang="en-US" sz="3000" dirty="0">
                <a:solidFill>
                  <a:schemeClr val="tx1"/>
                </a:solidFill>
                <a:latin typeface="Arial Narrow" pitchFamily="34" charset="0"/>
                <a:cs typeface="Times New Roman" pitchFamily="18" charset="0"/>
              </a:rPr>
              <a:t> the season of lent.</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iblelessonsite.org/flash/images65/slides/p_0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4386" b="3524"/>
          <a:stretch>
            <a:fillRect/>
          </a:stretch>
        </p:blipFill>
        <p:spPr bwMode="auto">
          <a:xfrm>
            <a:off x="0" y="3429000"/>
            <a:ext cx="4571999" cy="32004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davidspell.com/wp-content/uploads/2011/06/jesusinwildernes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t="3010" b="4409"/>
          <a:stretch>
            <a:fillRect/>
          </a:stretch>
        </p:blipFill>
        <p:spPr bwMode="auto">
          <a:xfrm>
            <a:off x="4572000" y="3429000"/>
            <a:ext cx="4572000"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914400" y="723543"/>
            <a:ext cx="7239000" cy="2893100"/>
          </a:xfrm>
          <a:prstGeom prst="rect">
            <a:avLst/>
          </a:prstGeom>
          <a:noFill/>
        </p:spPr>
        <p:txBody>
          <a:bodyPr wrap="square" rtlCol="0">
            <a:spAutoFit/>
          </a:bodyPr>
          <a:lstStyle/>
          <a:p>
            <a:pPr algn="ctr"/>
            <a:r>
              <a:rPr lang="en-US" sz="3000" dirty="0">
                <a:latin typeface="Arial Narrow" pitchFamily="34" charset="0"/>
                <a:cs typeface="Times New Roman" pitchFamily="18" charset="0"/>
              </a:rPr>
              <a:t>IN PREPARATION FOR THE START OF HIS PUBLIC LIFE JESUS FASTED AND PRAYED FOR FOURTY DAYS. THIS MADE HIM VERY HUNGRY.</a:t>
            </a:r>
          </a:p>
          <a:p>
            <a:pPr algn="ctr"/>
            <a:r>
              <a:rPr lang="en-US" sz="3200" b="1" dirty="0">
                <a:solidFill>
                  <a:srgbClr val="FF0000"/>
                </a:solidFill>
                <a:latin typeface="Arial Narrow" pitchFamily="34" charset="0"/>
                <a:cs typeface="Times New Roman" pitchFamily="18" charset="0"/>
              </a:rPr>
              <a:t>THE  TEMPTER CAME</a:t>
            </a:r>
            <a:endParaRPr lang="en-US" sz="3000" b="1" dirty="0">
              <a:solidFill>
                <a:srgbClr val="FF0000"/>
              </a:solidFill>
              <a:latin typeface="Arial Narrow" pitchFamily="34" charset="0"/>
              <a:cs typeface="Times New Roman" pitchFamily="18" charset="0"/>
            </a:endParaRPr>
          </a:p>
          <a:p>
            <a:pPr algn="ctr"/>
            <a:endParaRPr lang="en-US" sz="3000" dirty="0">
              <a:latin typeface="Arial Narrow" pitchFamily="34" charset="0"/>
              <a:cs typeface="Times New Roman" pitchFamily="18" charset="0"/>
            </a:endParaRPr>
          </a:p>
        </p:txBody>
      </p:sp>
      <p:pic>
        <p:nvPicPr>
          <p:cNvPr id="8" name="Picture 2" descr="https://encrypted-tbn2.gstatic.com/images?q=tbn:ANd9GcQ3z5VrLcprDZswzfiSGYIlspcfW74BuoOUQ-1fpZdImzB5C-Uz0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0" y="3733800"/>
            <a:ext cx="3505200" cy="2639394"/>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219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2362200"/>
            <a:ext cx="8382000" cy="1447800"/>
          </a:xfrm>
        </p:spPr>
        <p:txBody>
          <a:bodyPr>
            <a:noAutofit/>
          </a:bodyPr>
          <a:lstStyle/>
          <a:p>
            <a:pPr marL="347663" indent="-347663" algn="just">
              <a:buNone/>
            </a:pPr>
            <a:r>
              <a:rPr lang="en-US" sz="2500" dirty="0">
                <a:solidFill>
                  <a:schemeClr val="tx1"/>
                </a:solidFill>
                <a:latin typeface="Arial Narrow" pitchFamily="34" charset="0"/>
                <a:cs typeface="Times New Roman" pitchFamily="18" charset="0"/>
              </a:rPr>
              <a:t>1. With which word of God did Jesus overcome the temptation of the </a:t>
            </a:r>
            <a:r>
              <a:rPr lang="en-US" sz="2500" dirty="0">
                <a:solidFill>
                  <a:schemeClr val="tx1"/>
                </a:solidFill>
                <a:latin typeface="Arial Narrow" pitchFamily="34" charset="0"/>
                <a:cs typeface="Times New Roman" pitchFamily="18" charset="0"/>
              </a:rPr>
              <a:t>devil who </a:t>
            </a:r>
            <a:r>
              <a:rPr lang="en-US" sz="2500" dirty="0">
                <a:solidFill>
                  <a:schemeClr val="tx1"/>
                </a:solidFill>
                <a:latin typeface="Arial Narrow" pitchFamily="34" charset="0"/>
                <a:cs typeface="Times New Roman" pitchFamily="18" charset="0"/>
              </a:rPr>
              <a:t>prompted him to make bread out of stones to satisfy his hunger?</a:t>
            </a:r>
          </a:p>
          <a:p>
            <a:pPr marL="347663" indent="-347663" algn="just">
              <a:buNone/>
            </a:pPr>
            <a:r>
              <a:rPr lang="en-US" sz="2500" dirty="0">
                <a:solidFill>
                  <a:schemeClr val="tx1"/>
                </a:solidFill>
                <a:latin typeface="Arial Narrow" pitchFamily="34" charset="0"/>
                <a:cs typeface="Times New Roman" pitchFamily="18" charset="0"/>
              </a:rPr>
              <a:t>2. How could Jesus defeat  Satan who tempted him?</a:t>
            </a:r>
          </a:p>
          <a:p>
            <a:pPr marL="347663" indent="-347663" algn="just">
              <a:buNone/>
            </a:pPr>
            <a:r>
              <a:rPr lang="en-US" sz="2500" dirty="0">
                <a:solidFill>
                  <a:schemeClr val="tx1"/>
                </a:solidFill>
                <a:latin typeface="Arial Narrow" pitchFamily="34" charset="0"/>
                <a:cs typeface="Times New Roman" pitchFamily="18" charset="0"/>
              </a:rPr>
              <a:t>3. What are abstinences that are prevalent in the Syro-Malabar Church?</a:t>
            </a:r>
          </a:p>
          <a:p>
            <a:pPr marL="347663" indent="-347663" algn="just">
              <a:buNone/>
            </a:pPr>
            <a:r>
              <a:rPr lang="en-US" sz="2500" dirty="0">
                <a:solidFill>
                  <a:schemeClr val="tx1"/>
                </a:solidFill>
                <a:latin typeface="Arial Narrow" pitchFamily="34" charset="0"/>
                <a:cs typeface="Times New Roman" pitchFamily="18" charset="0"/>
              </a:rPr>
              <a:t>4. What is the message that the season of lent gives us?</a:t>
            </a:r>
          </a:p>
          <a:p>
            <a:pPr marL="347663" indent="-347663" algn="just">
              <a:buNone/>
            </a:pPr>
            <a:r>
              <a:rPr lang="en-US" sz="2500" dirty="0">
                <a:solidFill>
                  <a:schemeClr val="tx1"/>
                </a:solidFill>
                <a:latin typeface="Arial Narrow" pitchFamily="34" charset="0"/>
                <a:cs typeface="Times New Roman" pitchFamily="18" charset="0"/>
              </a:rPr>
              <a:t>5. From which day does the season of lent begin?</a:t>
            </a:r>
            <a:endParaRPr lang="en-US" sz="2500" dirty="0">
              <a:solidFill>
                <a:schemeClr val="tx1"/>
              </a:solidFill>
              <a:latin typeface="Arial Narrow" pitchFamily="34" charset="0"/>
              <a:cs typeface="Times New Roman" pitchFamily="18" charset="0"/>
            </a:endParaRPr>
          </a:p>
        </p:txBody>
      </p:sp>
      <p:grpSp>
        <p:nvGrpSpPr>
          <p:cNvPr id="2" name="Group 8"/>
          <p:cNvGrpSpPr/>
          <p:nvPr/>
        </p:nvGrpSpPr>
        <p:grpSpPr>
          <a:xfrm>
            <a:off x="0" y="19812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ourdailybagel.files.wordpress.com/2011/01/temptation-in-wildernes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r="900"/>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0" y="5257800"/>
            <a:ext cx="9144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334000"/>
            <a:ext cx="9144000" cy="1234377"/>
          </a:xfrm>
          <a:prstGeom prst="rect">
            <a:avLst/>
          </a:prstGeom>
          <a:noFill/>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44000" algn="ctr">
              <a:lnSpc>
                <a:spcPct val="110000"/>
              </a:lnSpc>
              <a:spcAft>
                <a:spcPts val="600"/>
              </a:spcAft>
            </a:pPr>
            <a:r>
              <a:rPr lang="en-US" sz="3500" b="1" dirty="0">
                <a:solidFill>
                  <a:srgbClr val="FFFF00"/>
                </a:solidFill>
                <a:latin typeface="Arial Narrow" pitchFamily="34" charset="0"/>
                <a:cs typeface="Times New Roman" pitchFamily="18" charset="0"/>
              </a:rPr>
              <a:t>If you are the son of man command these stones to turn into loaves of bread”.</a:t>
            </a:r>
          </a:p>
        </p:txBody>
      </p:sp>
    </p:spTree>
    <p:extLst>
      <p:ext uri="{BB962C8B-B14F-4D97-AF65-F5344CB8AC3E}">
        <p14:creationId xmlns="" xmlns:p14="http://schemas.microsoft.com/office/powerpoint/2010/main" val="84629757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ourdailybagel.files.wordpress.com/2011/01/temptation-in-wildernes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r="900"/>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0" y="5257800"/>
            <a:ext cx="9144000" cy="16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521404"/>
            <a:ext cx="9144000" cy="1107996"/>
          </a:xfrm>
          <a:prstGeom prst="rect">
            <a:avLst/>
          </a:prstGeom>
          <a:noFill/>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44000" algn="ctr">
              <a:lnSpc>
                <a:spcPct val="110000"/>
              </a:lnSpc>
            </a:pPr>
            <a:r>
              <a:rPr lang="en-US" sz="3000" b="1" dirty="0">
                <a:solidFill>
                  <a:srgbClr val="FFFF00"/>
                </a:solidFill>
                <a:latin typeface="Arial Narrow" pitchFamily="34" charset="0"/>
                <a:cs typeface="Times New Roman" pitchFamily="18" charset="0"/>
              </a:rPr>
              <a:t>It is written; “Man does not live by bread alone But by every word that comes out of the mouth of God.</a:t>
            </a:r>
          </a:p>
        </p:txBody>
      </p:sp>
    </p:spTree>
    <p:extLst>
      <p:ext uri="{BB962C8B-B14F-4D97-AF65-F5344CB8AC3E}">
        <p14:creationId xmlns="" xmlns:p14="http://schemas.microsoft.com/office/powerpoint/2010/main" val="84629757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4340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4.bp.blogspot.com/_2blCchF9oqU/TMNh2JUSQVI/AAAAAAAAAfE/rz3eq1qWANo/s1600/Temptation_of_Christ_Ary_Scheffer_185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4716016" cy="688538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876800" y="874722"/>
            <a:ext cx="4038600" cy="5678478"/>
          </a:xfrm>
          <a:prstGeom prst="rect">
            <a:avLst/>
          </a:prstGeom>
          <a:noFill/>
        </p:spPr>
        <p:txBody>
          <a:bodyPr wrap="square" rtlCol="0">
            <a:spAutoFit/>
          </a:bodyPr>
          <a:lstStyle/>
          <a:p>
            <a:pPr lvl="0" algn="ctr"/>
            <a:r>
              <a:rPr lang="en-US" sz="3300" b="1" dirty="0">
                <a:solidFill>
                  <a:srgbClr val="FFFF00"/>
                </a:solidFill>
                <a:latin typeface="Arial Narrow" pitchFamily="34" charset="0"/>
                <a:cs typeface="Times New Roman" pitchFamily="18" charset="0"/>
              </a:rPr>
              <a:t>“ If you are the Son of God, throw yourself down; for it is written, “ He will command his angels concerning you, And on their hands they will bear you up, So that you will not dash your foot against a stone.”</a:t>
            </a:r>
          </a:p>
          <a:p>
            <a:pPr algn="ctr"/>
            <a:endParaRPr lang="en-US" sz="3300" dirty="0">
              <a:solidFill>
                <a:srgbClr val="FFFF00"/>
              </a:solidFill>
              <a:latin typeface="Arial Narrow" pitchFamily="34" charset="0"/>
              <a:cs typeface="Times New Roman" pitchFamily="18" charset="0"/>
            </a:endParaRPr>
          </a:p>
        </p:txBody>
      </p:sp>
    </p:spTree>
    <p:extLst>
      <p:ext uri="{BB962C8B-B14F-4D97-AF65-F5344CB8AC3E}">
        <p14:creationId xmlns="" xmlns:p14="http://schemas.microsoft.com/office/powerpoint/2010/main" val="295520199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0" y="1981200"/>
            <a:ext cx="4724400" cy="4038600"/>
          </a:xfrm>
          <a:prstGeom prst="cloudCallout">
            <a:avLst>
              <a:gd name="adj1" fmla="val -37911"/>
              <a:gd name="adj2" fmla="val -8794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1.bp.blogspot.com/-XMzDFNjZ-n8/TV1EeoFfT5I/AAAAAAAAAFA/bF5eaxcDNVA/s1600/www-St-Takla-org___Life-of-Jesus-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b="13043"/>
          <a:stretch>
            <a:fillRect/>
          </a:stretch>
        </p:blipFill>
        <p:spPr bwMode="auto">
          <a:xfrm>
            <a:off x="3657600" y="1580883"/>
            <a:ext cx="5486400" cy="5048517"/>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1143000"/>
          </a:xfrm>
        </p:spPr>
        <p:txBody>
          <a:bodyPr>
            <a:noAutofit/>
          </a:bodyPr>
          <a:lstStyle/>
          <a:p>
            <a:pPr algn="ctr"/>
            <a:r>
              <a:rPr lang="en-US" sz="3500" cap="none" dirty="0">
                <a:solidFill>
                  <a:schemeClr val="tx1"/>
                </a:solidFill>
                <a:effectLst/>
                <a:latin typeface="Arial Narrow" pitchFamily="34" charset="0"/>
                <a:cs typeface="Times New Roman" pitchFamily="18" charset="0"/>
              </a:rPr>
              <a:t>Defeated the tempter again using another word of God.</a:t>
            </a:r>
          </a:p>
        </p:txBody>
      </p:sp>
      <p:sp>
        <p:nvSpPr>
          <p:cNvPr id="8" name="TextBox 7"/>
          <p:cNvSpPr txBox="1"/>
          <p:nvPr/>
        </p:nvSpPr>
        <p:spPr>
          <a:xfrm>
            <a:off x="304800" y="1852404"/>
            <a:ext cx="4038600" cy="3323987"/>
          </a:xfrm>
          <a:prstGeom prst="rect">
            <a:avLst/>
          </a:prstGeom>
          <a:noFill/>
          <a:ln>
            <a:noFill/>
          </a:ln>
        </p:spPr>
        <p:txBody>
          <a:bodyPr wrap="square" rtlCol="0">
            <a:spAutoFit/>
          </a:bodyPr>
          <a:lstStyle/>
          <a:p>
            <a:pPr lvl="0" algn="ctr"/>
            <a:endParaRPr lang="en-US" sz="3500" b="1" dirty="0">
              <a:latin typeface="Arial Narrow" pitchFamily="34" charset="0"/>
              <a:cs typeface="Times New Roman" pitchFamily="18" charset="0"/>
            </a:endParaRPr>
          </a:p>
          <a:p>
            <a:pPr lvl="0" algn="ctr"/>
            <a:endParaRPr lang="en-US" sz="3500" b="1" dirty="0">
              <a:latin typeface="Arial Narrow" pitchFamily="34" charset="0"/>
              <a:cs typeface="Times New Roman" pitchFamily="18" charset="0"/>
            </a:endParaRPr>
          </a:p>
          <a:p>
            <a:pPr lvl="0" algn="ctr"/>
            <a:r>
              <a:rPr lang="en-US" sz="3500" b="1" dirty="0">
                <a:latin typeface="Arial Narrow" pitchFamily="34" charset="0"/>
                <a:cs typeface="Times New Roman" pitchFamily="18" charset="0"/>
              </a:rPr>
              <a:t>“ It is also written that you shall not tempt the Lord your God.”</a:t>
            </a:r>
          </a:p>
          <a:p>
            <a:pPr algn="ctr"/>
            <a:endParaRPr lang="en-US" sz="3500" b="1" dirty="0">
              <a:latin typeface="Arial Narrow" pitchFamily="34" charset="0"/>
              <a:cs typeface="Times New Roman" pitchFamily="18" charset="0"/>
            </a:endParaRPr>
          </a:p>
        </p:txBody>
      </p:sp>
    </p:spTree>
    <p:extLst>
      <p:ext uri="{BB962C8B-B14F-4D97-AF65-F5344CB8AC3E}">
        <p14:creationId xmlns="" xmlns:p14="http://schemas.microsoft.com/office/powerpoint/2010/main" val="373639741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1.bp.blogspot.com/-XMzDFNjZ-n8/TV1EeoFfT5I/AAAAAAAAAFA/bF5eaxcDNVA/s1600/www-St-Takla-org___Life-of-Jesus-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4731416"/>
            <a:ext cx="2743200" cy="2126584"/>
          </a:xfrm>
          <a:prstGeom prst="roundRect">
            <a:avLst>
              <a:gd name="adj" fmla="val 11120"/>
            </a:avLst>
          </a:prstGeom>
          <a:solidFill>
            <a:srgbClr val="FFFFFF">
              <a:shade val="85000"/>
            </a:srgbClr>
          </a:solidFill>
          <a:ln>
            <a:noFill/>
          </a:ln>
          <a:effectLst>
            <a:reflection blurRad="12700" stA="38000" endPos="28000" dist="5000" dir="5400000" sy="-100000" algn="bl" rotWithShape="0"/>
            <a:softEdge rad="635000"/>
          </a:effectLst>
          <a:extLst>
            <a:ext uri="{909E8E84-426E-40DD-AFC4-6F175D3DCCD1}">
              <a14:hiddenFill xmlns="" xmlns:a14="http://schemas.microsoft.com/office/drawing/2010/main">
                <a:solidFill>
                  <a:srgbClr val="FFFFFF"/>
                </a:solidFill>
              </a14:hiddenFill>
            </a:ext>
          </a:extLst>
        </p:spPr>
      </p:pic>
      <p:pic>
        <p:nvPicPr>
          <p:cNvPr id="13" name="Picture 2" descr="http://1.bp.blogspot.com/-XMzDFNjZ-n8/TV1EeoFfT5I/AAAAAAAAAFA/bF5eaxcDNVA/s1600/www-St-Takla-org___Life-of-Jesus-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3572630"/>
            <a:ext cx="3255036" cy="2523370"/>
          </a:xfrm>
          <a:prstGeom prst="roundRect">
            <a:avLst>
              <a:gd name="adj" fmla="val 11120"/>
            </a:avLst>
          </a:prstGeom>
          <a:solidFill>
            <a:srgbClr val="FFFFFF">
              <a:shade val="85000"/>
            </a:srgbClr>
          </a:solidFill>
          <a:ln>
            <a:noFill/>
          </a:ln>
          <a:effectLst>
            <a:reflection blurRad="12700" stA="38000" endPos="28000" dist="5000" dir="5400000" sy="-100000" algn="bl" rotWithShape="0"/>
            <a:softEdge rad="635000"/>
          </a:effectLst>
          <a:extLst>
            <a:ext uri="{909E8E84-426E-40DD-AFC4-6F175D3DCCD1}">
              <a14:hiddenFill xmlns="" xmlns:a14="http://schemas.microsoft.com/office/drawing/2010/main">
                <a:solidFill>
                  <a:srgbClr val="FFFFFF"/>
                </a:solidFill>
              </a14:hiddenFill>
            </a:ext>
          </a:extLst>
        </p:spPr>
      </p:pic>
      <p:pic>
        <p:nvPicPr>
          <p:cNvPr id="10" name="Picture 2" descr="http://1.bp.blogspot.com/-XMzDFNjZ-n8/TV1EeoFfT5I/AAAAAAAAAFA/bF5eaxcDNVA/s1600/www-St-Takla-org___Life-of-Jesus-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83764" y="2277230"/>
            <a:ext cx="3255036" cy="2523370"/>
          </a:xfrm>
          <a:prstGeom prst="roundRect">
            <a:avLst>
              <a:gd name="adj" fmla="val 11120"/>
            </a:avLst>
          </a:prstGeom>
          <a:solidFill>
            <a:srgbClr val="FFFFFF">
              <a:shade val="85000"/>
            </a:srgbClr>
          </a:solidFill>
          <a:ln>
            <a:noFill/>
          </a:ln>
          <a:effectLst>
            <a:reflection blurRad="12700" stA="38000" endPos="28000" dist="5000" dir="5400000" sy="-100000" algn="bl" rotWithShape="0"/>
            <a:softEdge rad="635000"/>
          </a:effectLst>
          <a:extLst>
            <a:ext uri="{909E8E84-426E-40DD-AFC4-6F175D3DCCD1}">
              <a14:hiddenFill xmlns="" xmlns:a14="http://schemas.microsoft.com/office/drawing/2010/main">
                <a:solidFill>
                  <a:srgbClr val="FFFFFF"/>
                </a:solidFill>
              </a14:hiddenFill>
            </a:ext>
          </a:extLst>
        </p:spPr>
      </p:pic>
      <p:pic>
        <p:nvPicPr>
          <p:cNvPr id="25" name="Picture 2" descr="http://1.bp.blogspot.com/-XMzDFNjZ-n8/TV1EeoFfT5I/AAAAAAAAAFA/bF5eaxcDNVA/s1600/www-St-Takla-org___Life-of-Jesus-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3406" y="341482"/>
            <a:ext cx="5260594" cy="4078118"/>
          </a:xfrm>
          <a:prstGeom prst="roundRect">
            <a:avLst>
              <a:gd name="adj" fmla="val 11120"/>
            </a:avLst>
          </a:prstGeom>
          <a:solidFill>
            <a:srgbClr val="FFFFFF">
              <a:shade val="85000"/>
            </a:srgbClr>
          </a:solidFill>
          <a:ln>
            <a:noFill/>
          </a:ln>
          <a:effectLst>
            <a:reflection blurRad="12700" stA="38000" endPos="28000" dist="5000" dir="5400000" sy="-100000" algn="bl" rotWithShape="0"/>
            <a:softEdge rad="635000"/>
          </a:effectLst>
          <a:extLst>
            <a:ext uri="{909E8E84-426E-40DD-AFC4-6F175D3DCCD1}">
              <a14:hiddenFill xmlns="" xmlns:a14="http://schemas.microsoft.com/office/drawing/2010/main">
                <a:solidFill>
                  <a:srgbClr val="FFFFFF"/>
                </a:solidFill>
              </a14:hiddenFill>
            </a:ext>
          </a:extLst>
        </p:spPr>
      </p:pic>
      <p:sp>
        <p:nvSpPr>
          <p:cNvPr id="23" name="Rounded Rectangle 22"/>
          <p:cNvSpPr/>
          <p:nvPr/>
        </p:nvSpPr>
        <p:spPr>
          <a:xfrm>
            <a:off x="3765184" y="5105400"/>
            <a:ext cx="5226416" cy="121476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300" dirty="0">
                <a:solidFill>
                  <a:schemeClr val="tx1"/>
                </a:solidFill>
                <a:latin typeface="Arial Narrow" pitchFamily="34" charset="0"/>
                <a:cs typeface="Times New Roman" pitchFamily="18" charset="0"/>
              </a:rPr>
              <a:t>All these I will give you if you fall down and worship me.”</a:t>
            </a:r>
          </a:p>
        </p:txBody>
      </p:sp>
      <p:sp>
        <p:nvSpPr>
          <p:cNvPr id="8" name="Rounded Rectangle 7"/>
          <p:cNvSpPr/>
          <p:nvPr/>
        </p:nvSpPr>
        <p:spPr>
          <a:xfrm>
            <a:off x="3733800" y="3657600"/>
            <a:ext cx="5257800" cy="12953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300" dirty="0">
                <a:solidFill>
                  <a:schemeClr val="tx1"/>
                </a:solidFill>
                <a:latin typeface="Arial Narrow" pitchFamily="34" charset="0"/>
                <a:cs typeface="Times New Roman" pitchFamily="18" charset="0"/>
              </a:rPr>
              <a:t>The devil took him to a very high mountain and showed him all the kingdoms of the world and their splendor.</a:t>
            </a:r>
          </a:p>
        </p:txBody>
      </p:sp>
      <p:sp>
        <p:nvSpPr>
          <p:cNvPr id="9" name="Rounded Rectangle 8"/>
          <p:cNvSpPr/>
          <p:nvPr/>
        </p:nvSpPr>
        <p:spPr>
          <a:xfrm>
            <a:off x="457200" y="381001"/>
            <a:ext cx="6400800" cy="12191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300" dirty="0">
                <a:latin typeface="Arial Narrow" pitchFamily="34" charset="0"/>
                <a:cs typeface="Times New Roman" pitchFamily="18" charset="0"/>
              </a:rPr>
              <a:t>“ Away with you Satan! For it is written, `Worship the Lord your God and serve only him.”</a:t>
            </a:r>
          </a:p>
        </p:txBody>
      </p:sp>
    </p:spTree>
    <p:extLst>
      <p:ext uri="{BB962C8B-B14F-4D97-AF65-F5344CB8AC3E}">
        <p14:creationId xmlns="" xmlns:p14="http://schemas.microsoft.com/office/powerpoint/2010/main" val="82758424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_2Rx-kCF6o_E/Rf8k05e8X5I/AAAAAAAAAHw/xN8IHGpA-0w/s400/in-garden-angel.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b="8676"/>
          <a:stretch>
            <a:fillRect/>
          </a:stretch>
        </p:blipFill>
        <p:spPr bwMode="auto">
          <a:xfrm>
            <a:off x="5486400" y="2514599"/>
            <a:ext cx="3657600" cy="365760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 name="Diagram 2"/>
          <p:cNvGraphicFramePr/>
          <p:nvPr>
            <p:extLst>
              <p:ext uri="{D42A27DB-BD31-4B8C-83A1-F6EECF244321}">
                <p14:modId xmlns="" xmlns:p14="http://schemas.microsoft.com/office/powerpoint/2010/main" val="1934742547"/>
              </p:ext>
            </p:extLst>
          </p:nvPr>
        </p:nvGraphicFramePr>
        <p:xfrm>
          <a:off x="152400" y="2743200"/>
          <a:ext cx="511256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14400" y="580072"/>
            <a:ext cx="7315200" cy="1477328"/>
          </a:xfrm>
          <a:prstGeom prst="rect">
            <a:avLst/>
          </a:prstGeom>
          <a:noFill/>
        </p:spPr>
        <p:txBody>
          <a:bodyPr wrap="square" rtlCol="0">
            <a:spAutoFit/>
          </a:bodyPr>
          <a:lstStyle/>
          <a:p>
            <a:pPr algn="ctr"/>
            <a:r>
              <a:rPr lang="en-US" sz="3000" dirty="0">
                <a:latin typeface="Arial Narrow" pitchFamily="34" charset="0"/>
                <a:cs typeface="Times New Roman" pitchFamily="18" charset="0"/>
              </a:rPr>
              <a:t>The Devil left him, and suddenly angels came and waited on him. Jesus was tempted to misuse his divine powers for ……</a:t>
            </a:r>
          </a:p>
        </p:txBody>
      </p:sp>
    </p:spTree>
    <p:extLst>
      <p:ext uri="{BB962C8B-B14F-4D97-AF65-F5344CB8AC3E}">
        <p14:creationId xmlns="" xmlns:p14="http://schemas.microsoft.com/office/powerpoint/2010/main" val="2352329795"/>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graphicEl>
                                              <a:dgm id="{6EAA21F6-0D10-4E76-9384-667B7B79B017}"/>
                                            </p:graphicEl>
                                          </p:spTgt>
                                        </p:tgtEl>
                                        <p:attrNameLst>
                                          <p:attrName>style.visibility</p:attrName>
                                        </p:attrNameLst>
                                      </p:cBhvr>
                                      <p:to>
                                        <p:strVal val="visible"/>
                                      </p:to>
                                    </p:set>
                                    <p:anim calcmode="lin" valueType="num">
                                      <p:cBhvr>
                                        <p:cTn id="13" dur="500" fill="hold"/>
                                        <p:tgtEl>
                                          <p:spTgt spid="3">
                                            <p:graphicEl>
                                              <a:dgm id="{6EAA21F6-0D10-4E76-9384-667B7B79B017}"/>
                                            </p:graphicEl>
                                          </p:spTgt>
                                        </p:tgtEl>
                                        <p:attrNameLst>
                                          <p:attrName>ppt_w</p:attrName>
                                        </p:attrNameLst>
                                      </p:cBhvr>
                                      <p:tavLst>
                                        <p:tav tm="0">
                                          <p:val>
                                            <p:fltVal val="0"/>
                                          </p:val>
                                        </p:tav>
                                        <p:tav tm="100000">
                                          <p:val>
                                            <p:strVal val="#ppt_w"/>
                                          </p:val>
                                        </p:tav>
                                      </p:tavLst>
                                    </p:anim>
                                    <p:anim calcmode="lin" valueType="num">
                                      <p:cBhvr>
                                        <p:cTn id="14" dur="500" fill="hold"/>
                                        <p:tgtEl>
                                          <p:spTgt spid="3">
                                            <p:graphicEl>
                                              <a:dgm id="{6EAA21F6-0D10-4E76-9384-667B7B79B017}"/>
                                            </p:graphic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graphicEl>
                                              <a:dgm id="{5BAC3273-ECE5-435D-B4AF-3B23A1D7C7B7}"/>
                                            </p:graphicEl>
                                          </p:spTgt>
                                        </p:tgtEl>
                                        <p:attrNameLst>
                                          <p:attrName>style.visibility</p:attrName>
                                        </p:attrNameLst>
                                      </p:cBhvr>
                                      <p:to>
                                        <p:strVal val="visible"/>
                                      </p:to>
                                    </p:set>
                                    <p:anim calcmode="lin" valueType="num">
                                      <p:cBhvr>
                                        <p:cTn id="19" dur="500" fill="hold"/>
                                        <p:tgtEl>
                                          <p:spTgt spid="3">
                                            <p:graphicEl>
                                              <a:dgm id="{5BAC3273-ECE5-435D-B4AF-3B23A1D7C7B7}"/>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5BAC3273-ECE5-435D-B4AF-3B23A1D7C7B7}"/>
                                            </p:graphic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graphicEl>
                                              <a:dgm id="{933B2EC8-4579-473B-BCF6-60F57838EEEF}"/>
                                            </p:graphicEl>
                                          </p:spTgt>
                                        </p:tgtEl>
                                        <p:attrNameLst>
                                          <p:attrName>style.visibility</p:attrName>
                                        </p:attrNameLst>
                                      </p:cBhvr>
                                      <p:to>
                                        <p:strVal val="visible"/>
                                      </p:to>
                                    </p:set>
                                    <p:anim calcmode="lin" valueType="num">
                                      <p:cBhvr>
                                        <p:cTn id="25" dur="500" fill="hold"/>
                                        <p:tgtEl>
                                          <p:spTgt spid="3">
                                            <p:graphicEl>
                                              <a:dgm id="{933B2EC8-4579-473B-BCF6-60F57838EEEF}"/>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933B2EC8-4579-473B-BCF6-60F57838EEE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931</TotalTime>
  <Words>912</Words>
  <Application>Microsoft Office PowerPoint</Application>
  <PresentationFormat>On-screen Show (4:3)</PresentationFormat>
  <Paragraphs>95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CATECHETICAL TEXTBOOK SERIES OF THE SYRO - MALABAR CHURCH</vt:lpstr>
      <vt:lpstr>Slide 2</vt:lpstr>
      <vt:lpstr>Slide 3</vt:lpstr>
      <vt:lpstr>Slide 4</vt:lpstr>
      <vt:lpstr>Slide 5</vt:lpstr>
      <vt:lpstr>Slide 6</vt:lpstr>
      <vt:lpstr>Defeated the tempter again using another word of God.</vt:lpstr>
      <vt:lpstr>Slide 8</vt:lpstr>
      <vt:lpstr>Slide 9</vt:lpstr>
      <vt:lpstr>Slide 10</vt:lpstr>
      <vt:lpstr> WORD OF GOD BASED LIFE</vt:lpstr>
      <vt:lpstr>Slide 12</vt:lpstr>
      <vt:lpstr>FASTING AND ABSTINENCE</vt:lpstr>
      <vt:lpstr>THERE WERE SEVERAL SUCH SEASONS OF ABSTINENCE (NOMBU) These include.</vt:lpstr>
      <vt:lpstr>Slide 15</vt:lpstr>
      <vt:lpstr>PRAYER</vt:lpstr>
      <vt:lpstr>Slide 17</vt:lpstr>
      <vt:lpstr>ACTS OF MERCY Abstinence, fasting and prayer</vt:lpstr>
      <vt:lpstr>SEASON OF LENT</vt:lpstr>
      <vt:lpstr>Slide 20</vt:lpstr>
      <vt:lpstr>Slide 21</vt:lpstr>
      <vt:lpstr>Slide 22</vt:lpstr>
      <vt:lpstr>We recollect and remember</vt:lpstr>
      <vt:lpstr>Slide 24</vt:lpstr>
      <vt:lpstr>Let us pray</vt:lpstr>
      <vt:lpstr>Read the word of god: </vt:lpstr>
      <vt:lpstr>WORD OF GOD FOR GUIDANCE </vt:lpstr>
      <vt:lpstr>LET US DO:</vt:lpstr>
      <vt:lpstr>MY DECISION</vt:lpstr>
      <vt:lpstr>LET US Find out the answer</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145</cp:revision>
  <dcterms:created xsi:type="dcterms:W3CDTF">2006-08-16T00:00:00Z</dcterms:created>
  <dcterms:modified xsi:type="dcterms:W3CDTF">2015-09-28T06:04:35Z</dcterms:modified>
</cp:coreProperties>
</file>